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8288000" cy="10287000"/>
  <p:notesSz cx="6858000" cy="9144000"/>
  <p:embeddedFontLst>
    <p:embeddedFont>
      <p:font typeface="HK Modular" pitchFamily="2" charset="77"/>
      <p:regular r:id="rId27"/>
      <p:bold r:id="rId28"/>
    </p:embeddedFont>
    <p:embeddedFont>
      <p:font typeface="Montserrat" pitchFamily="2" charset="77"/>
      <p:regular r:id="rId29"/>
    </p:embeddedFont>
    <p:embeddedFont>
      <p:font typeface="Montserrat Bold" pitchFamily="2" charset="77"/>
      <p:regular r:id="rId30"/>
      <p:bold r:id="rId31"/>
    </p:embeddedFont>
    <p:embeddedFont>
      <p:font typeface="Open Sauce Bold" pitchFamily="2" charset="77"/>
      <p:regular r:id="rId32"/>
      <p:bold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94558" autoAdjust="0"/>
  </p:normalViewPr>
  <p:slideViewPr>
    <p:cSldViewPr>
      <p:cViewPr varScale="1">
        <p:scale>
          <a:sx n="75" d="100"/>
          <a:sy n="75" d="100"/>
        </p:scale>
        <p:origin x="1064" y="3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19.11.2024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Image source: https://www.broadside.net/2012/images2012/120109-02deniabilitycolor500.jpg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Image source: https://stockcake.com/i/complex-network-diagram_1415915_549382?signup=true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Image source: https://www.pngkey.com/download/u2q8r5o0y3r5y3a9_pretty-shia-labeouf-just-do-it-wallpaper-iphone/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Image source: https://stockcake.com/i/complex-network-diagram_1415915_549382?signup=true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11/19/24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11/19/24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11/19/24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11/19/24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sv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1.sv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1.sv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1.sv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27.sv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svg"/><Relationship Id="rId7" Type="http://schemas.openxmlformats.org/officeDocument/2006/relationships/image" Target="../media/image36.sv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sv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sv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2.jpe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2.jpe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407648"/>
          </a:xfrm>
          <a:custGeom>
            <a:avLst/>
            <a:gdLst/>
            <a:ahLst/>
            <a:cxnLst/>
            <a:rect l="l" t="t" r="r" b="b"/>
            <a:pathLst>
              <a:path w="18288000" h="10407648">
                <a:moveTo>
                  <a:pt x="0" y="0"/>
                </a:moveTo>
                <a:lnTo>
                  <a:pt x="18288000" y="0"/>
                </a:lnTo>
                <a:lnTo>
                  <a:pt x="18288000" y="10407648"/>
                </a:lnTo>
                <a:lnTo>
                  <a:pt x="0" y="10407648"/>
                </a:lnTo>
                <a:lnTo>
                  <a:pt x="0" y="0"/>
                </a:lnTo>
                <a:close/>
              </a:path>
            </a:pathLst>
          </a:custGeom>
          <a:blipFill>
            <a:blip r:embed="rId2"/>
            <a:stretch>
              <a:fillRect t="-8535" b="-8535"/>
            </a:stretch>
          </a:blipFill>
        </p:spPr>
        <p:txBody>
          <a:bodyPr/>
          <a:lstStyle/>
          <a:p>
            <a:endParaRPr lang="en-US"/>
          </a:p>
        </p:txBody>
      </p:sp>
      <p:grpSp>
        <p:nvGrpSpPr>
          <p:cNvPr id="3" name="Group 3"/>
          <p:cNvGrpSpPr/>
          <p:nvPr/>
        </p:nvGrpSpPr>
        <p:grpSpPr>
          <a:xfrm>
            <a:off x="0" y="0"/>
            <a:ext cx="18195789" cy="10287000"/>
            <a:chOff x="0" y="0"/>
            <a:chExt cx="4792307" cy="2709333"/>
          </a:xfrm>
        </p:grpSpPr>
        <p:sp>
          <p:nvSpPr>
            <p:cNvPr id="4" name="Freeform 4"/>
            <p:cNvSpPr/>
            <p:nvPr/>
          </p:nvSpPr>
          <p:spPr>
            <a:xfrm>
              <a:off x="0" y="0"/>
              <a:ext cx="4792307" cy="2709333"/>
            </a:xfrm>
            <a:custGeom>
              <a:avLst/>
              <a:gdLst/>
              <a:ahLst/>
              <a:cxnLst/>
              <a:rect l="l" t="t" r="r" b="b"/>
              <a:pathLst>
                <a:path w="4792307" h="2709333">
                  <a:moveTo>
                    <a:pt x="0" y="0"/>
                  </a:moveTo>
                  <a:lnTo>
                    <a:pt x="4792307" y="0"/>
                  </a:lnTo>
                  <a:lnTo>
                    <a:pt x="4792307" y="2709333"/>
                  </a:lnTo>
                  <a:lnTo>
                    <a:pt x="0" y="2709333"/>
                  </a:lnTo>
                  <a:close/>
                </a:path>
              </a:pathLst>
            </a:custGeom>
            <a:gradFill rotWithShape="1">
              <a:gsLst>
                <a:gs pos="0">
                  <a:srgbClr val="001909">
                    <a:alpha val="72000"/>
                  </a:srgbClr>
                </a:gs>
                <a:gs pos="100000">
                  <a:srgbClr val="73A65E">
                    <a:alpha val="72000"/>
                  </a:srgbClr>
                </a:gs>
              </a:gsLst>
              <a:lin ang="5400000"/>
            </a:gradFill>
          </p:spPr>
          <p:txBody>
            <a:bodyPr/>
            <a:lstStyle/>
            <a:p>
              <a:endParaRPr lang="en-US"/>
            </a:p>
          </p:txBody>
        </p:sp>
        <p:sp>
          <p:nvSpPr>
            <p:cNvPr id="5" name="TextBox 5"/>
            <p:cNvSpPr txBox="1"/>
            <p:nvPr/>
          </p:nvSpPr>
          <p:spPr>
            <a:xfrm>
              <a:off x="0" y="-47625"/>
              <a:ext cx="4792307" cy="2756958"/>
            </a:xfrm>
            <a:prstGeom prst="rect">
              <a:avLst/>
            </a:prstGeom>
          </p:spPr>
          <p:txBody>
            <a:bodyPr lIns="50800" tIns="50800" rIns="50800" bIns="50800" rtlCol="0" anchor="ctr"/>
            <a:lstStyle/>
            <a:p>
              <a:pPr algn="ctr">
                <a:lnSpc>
                  <a:spcPts val="3359"/>
                </a:lnSpc>
              </a:pPr>
              <a:endParaRPr/>
            </a:p>
          </p:txBody>
        </p:sp>
      </p:grpSp>
      <p:grpSp>
        <p:nvGrpSpPr>
          <p:cNvPr id="6" name="Group 6"/>
          <p:cNvGrpSpPr/>
          <p:nvPr/>
        </p:nvGrpSpPr>
        <p:grpSpPr>
          <a:xfrm>
            <a:off x="0" y="0"/>
            <a:ext cx="18415360" cy="10287000"/>
            <a:chOff x="0" y="0"/>
            <a:chExt cx="24553814" cy="13716000"/>
          </a:xfrm>
        </p:grpSpPr>
        <p:sp>
          <p:nvSpPr>
            <p:cNvPr id="7" name="AutoShape 7"/>
            <p:cNvSpPr/>
            <p:nvPr/>
          </p:nvSpPr>
          <p:spPr>
            <a:xfrm flipV="1">
              <a:off x="7" y="1358900"/>
              <a:ext cx="24384000" cy="0"/>
            </a:xfrm>
            <a:prstGeom prst="line">
              <a:avLst/>
            </a:prstGeom>
            <a:ln w="25400" cap="flat">
              <a:solidFill>
                <a:srgbClr val="FFFFFF"/>
              </a:solidFill>
              <a:prstDash val="solid"/>
              <a:headEnd type="none" w="sm" len="sm"/>
              <a:tailEnd type="none" w="sm" len="sm"/>
            </a:ln>
          </p:spPr>
          <p:txBody>
            <a:bodyPr/>
            <a:lstStyle/>
            <a:p>
              <a:endParaRPr lang="en-US"/>
            </a:p>
          </p:txBody>
        </p:sp>
        <p:sp>
          <p:nvSpPr>
            <p:cNvPr id="8" name="AutoShape 8"/>
            <p:cNvSpPr/>
            <p:nvPr/>
          </p:nvSpPr>
          <p:spPr>
            <a:xfrm flipH="1">
              <a:off x="1384307" y="0"/>
              <a:ext cx="0" cy="13716000"/>
            </a:xfrm>
            <a:prstGeom prst="line">
              <a:avLst/>
            </a:prstGeom>
            <a:ln w="25400" cap="flat">
              <a:solidFill>
                <a:srgbClr val="FFFFFF"/>
              </a:solidFill>
              <a:prstDash val="solid"/>
              <a:headEnd type="none" w="sm" len="sm"/>
              <a:tailEnd type="none" w="sm" len="sm"/>
            </a:ln>
          </p:spPr>
          <p:txBody>
            <a:bodyPr/>
            <a:lstStyle/>
            <a:p>
              <a:endParaRPr lang="en-US"/>
            </a:p>
          </p:txBody>
        </p:sp>
        <p:sp>
          <p:nvSpPr>
            <p:cNvPr id="9" name="AutoShape 9"/>
            <p:cNvSpPr/>
            <p:nvPr/>
          </p:nvSpPr>
          <p:spPr>
            <a:xfrm>
              <a:off x="23025107" y="0"/>
              <a:ext cx="0" cy="13716000"/>
            </a:xfrm>
            <a:prstGeom prst="line">
              <a:avLst/>
            </a:prstGeom>
            <a:ln w="25400" cap="flat">
              <a:solidFill>
                <a:srgbClr val="FFFFFF"/>
              </a:solidFill>
              <a:prstDash val="solid"/>
              <a:headEnd type="none" w="sm" len="sm"/>
              <a:tailEnd type="none" w="sm" len="sm"/>
            </a:ln>
          </p:spPr>
          <p:txBody>
            <a:bodyPr/>
            <a:lstStyle/>
            <a:p>
              <a:endParaRPr lang="en-US"/>
            </a:p>
          </p:txBody>
        </p:sp>
        <p:sp>
          <p:nvSpPr>
            <p:cNvPr id="10" name="AutoShape 10"/>
            <p:cNvSpPr/>
            <p:nvPr/>
          </p:nvSpPr>
          <p:spPr>
            <a:xfrm flipV="1">
              <a:off x="7" y="12331700"/>
              <a:ext cx="24553801" cy="12700"/>
            </a:xfrm>
            <a:prstGeom prst="line">
              <a:avLst/>
            </a:prstGeom>
            <a:ln w="25400" cap="flat">
              <a:solidFill>
                <a:srgbClr val="FFFFFF"/>
              </a:solidFill>
              <a:prstDash val="solid"/>
              <a:headEnd type="none" w="sm" len="sm"/>
              <a:tailEnd type="none" w="sm" len="sm"/>
            </a:ln>
          </p:spPr>
          <p:txBody>
            <a:bodyPr/>
            <a:lstStyle/>
            <a:p>
              <a:endParaRPr lang="en-US"/>
            </a:p>
          </p:txBody>
        </p:sp>
        <p:grpSp>
          <p:nvGrpSpPr>
            <p:cNvPr id="11" name="Group 11"/>
            <p:cNvGrpSpPr/>
            <p:nvPr/>
          </p:nvGrpSpPr>
          <p:grpSpPr>
            <a:xfrm rot="5400000">
              <a:off x="1354463" y="6649092"/>
              <a:ext cx="477503" cy="417815"/>
              <a:chOff x="0" y="0"/>
              <a:chExt cx="812800" cy="711200"/>
            </a:xfrm>
          </p:grpSpPr>
          <p:sp>
            <p:nvSpPr>
              <p:cNvPr id="12" name="Freeform 12"/>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en-US"/>
              </a:p>
            </p:txBody>
          </p:sp>
          <p:sp>
            <p:nvSpPr>
              <p:cNvPr id="13" name="TextBox 13"/>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grpSp>
          <p:nvGrpSpPr>
            <p:cNvPr id="14" name="Group 14"/>
            <p:cNvGrpSpPr/>
            <p:nvPr/>
          </p:nvGrpSpPr>
          <p:grpSpPr>
            <a:xfrm rot="-5400000">
              <a:off x="22577447" y="6649092"/>
              <a:ext cx="477503" cy="417815"/>
              <a:chOff x="0" y="0"/>
              <a:chExt cx="812800" cy="711200"/>
            </a:xfrm>
          </p:grpSpPr>
          <p:sp>
            <p:nvSpPr>
              <p:cNvPr id="15" name="Freeform 15"/>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en-US"/>
              </a:p>
            </p:txBody>
          </p:sp>
          <p:sp>
            <p:nvSpPr>
              <p:cNvPr id="16" name="TextBox 16"/>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grpSp>
          <p:nvGrpSpPr>
            <p:cNvPr id="17" name="Group 17"/>
            <p:cNvGrpSpPr/>
            <p:nvPr/>
          </p:nvGrpSpPr>
          <p:grpSpPr>
            <a:xfrm rot="-10800000">
              <a:off x="11953255" y="1371600"/>
              <a:ext cx="477503" cy="417815"/>
              <a:chOff x="0" y="0"/>
              <a:chExt cx="812800" cy="711200"/>
            </a:xfrm>
          </p:grpSpPr>
          <p:sp>
            <p:nvSpPr>
              <p:cNvPr id="18" name="Freeform 18"/>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en-US"/>
              </a:p>
            </p:txBody>
          </p:sp>
          <p:sp>
            <p:nvSpPr>
              <p:cNvPr id="19" name="TextBox 19"/>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grpSp>
          <p:nvGrpSpPr>
            <p:cNvPr id="20" name="Group 20"/>
            <p:cNvGrpSpPr/>
            <p:nvPr/>
          </p:nvGrpSpPr>
          <p:grpSpPr>
            <a:xfrm>
              <a:off x="11953255" y="11913885"/>
              <a:ext cx="477503" cy="417815"/>
              <a:chOff x="0" y="0"/>
              <a:chExt cx="812800" cy="711200"/>
            </a:xfrm>
          </p:grpSpPr>
          <p:sp>
            <p:nvSpPr>
              <p:cNvPr id="21" name="Freeform 21"/>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en-US"/>
              </a:p>
            </p:txBody>
          </p:sp>
          <p:sp>
            <p:nvSpPr>
              <p:cNvPr id="22" name="TextBox 22"/>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grpSp>
      <p:grpSp>
        <p:nvGrpSpPr>
          <p:cNvPr id="23" name="Group 23"/>
          <p:cNvGrpSpPr/>
          <p:nvPr/>
        </p:nvGrpSpPr>
        <p:grpSpPr>
          <a:xfrm>
            <a:off x="1780556" y="6306298"/>
            <a:ext cx="6514004" cy="949976"/>
            <a:chOff x="0" y="0"/>
            <a:chExt cx="2261316" cy="329781"/>
          </a:xfrm>
        </p:grpSpPr>
        <p:sp>
          <p:nvSpPr>
            <p:cNvPr id="24" name="Freeform 24"/>
            <p:cNvSpPr/>
            <p:nvPr/>
          </p:nvSpPr>
          <p:spPr>
            <a:xfrm>
              <a:off x="0" y="0"/>
              <a:ext cx="2261316" cy="329781"/>
            </a:xfrm>
            <a:custGeom>
              <a:avLst/>
              <a:gdLst/>
              <a:ahLst/>
              <a:cxnLst/>
              <a:rect l="l" t="t" r="r" b="b"/>
              <a:pathLst>
                <a:path w="2261316" h="329781">
                  <a:moveTo>
                    <a:pt x="0" y="0"/>
                  </a:moveTo>
                  <a:lnTo>
                    <a:pt x="2261316" y="0"/>
                  </a:lnTo>
                  <a:lnTo>
                    <a:pt x="2261316" y="329781"/>
                  </a:lnTo>
                  <a:lnTo>
                    <a:pt x="0" y="329781"/>
                  </a:lnTo>
                  <a:close/>
                </a:path>
              </a:pathLst>
            </a:custGeom>
            <a:solidFill>
              <a:srgbClr val="558913"/>
            </a:solidFill>
            <a:ln w="38100" cap="sq">
              <a:solidFill>
                <a:srgbClr val="FFFFFF"/>
              </a:solidFill>
              <a:prstDash val="solid"/>
              <a:miter/>
            </a:ln>
          </p:spPr>
          <p:txBody>
            <a:bodyPr/>
            <a:lstStyle/>
            <a:p>
              <a:endParaRPr lang="en-US"/>
            </a:p>
          </p:txBody>
        </p:sp>
        <p:sp>
          <p:nvSpPr>
            <p:cNvPr id="25" name="TextBox 25"/>
            <p:cNvSpPr txBox="1"/>
            <p:nvPr/>
          </p:nvSpPr>
          <p:spPr>
            <a:xfrm>
              <a:off x="0" y="-47625"/>
              <a:ext cx="2261316" cy="377406"/>
            </a:xfrm>
            <a:prstGeom prst="rect">
              <a:avLst/>
            </a:prstGeom>
          </p:spPr>
          <p:txBody>
            <a:bodyPr lIns="50800" tIns="50800" rIns="50800" bIns="50800" rtlCol="0" anchor="ctr"/>
            <a:lstStyle/>
            <a:p>
              <a:pPr algn="ctr">
                <a:lnSpc>
                  <a:spcPts val="3359"/>
                </a:lnSpc>
              </a:pPr>
              <a:endParaRPr/>
            </a:p>
          </p:txBody>
        </p:sp>
      </p:grpSp>
      <p:grpSp>
        <p:nvGrpSpPr>
          <p:cNvPr id="26" name="Group 26"/>
          <p:cNvGrpSpPr/>
          <p:nvPr/>
        </p:nvGrpSpPr>
        <p:grpSpPr>
          <a:xfrm>
            <a:off x="12703395" y="5497671"/>
            <a:ext cx="4127298" cy="3473353"/>
            <a:chOff x="0" y="0"/>
            <a:chExt cx="1432778" cy="1205764"/>
          </a:xfrm>
        </p:grpSpPr>
        <p:sp>
          <p:nvSpPr>
            <p:cNvPr id="27" name="Freeform 27"/>
            <p:cNvSpPr/>
            <p:nvPr/>
          </p:nvSpPr>
          <p:spPr>
            <a:xfrm>
              <a:off x="0" y="0"/>
              <a:ext cx="1432778" cy="1205764"/>
            </a:xfrm>
            <a:custGeom>
              <a:avLst/>
              <a:gdLst/>
              <a:ahLst/>
              <a:cxnLst/>
              <a:rect l="l" t="t" r="r" b="b"/>
              <a:pathLst>
                <a:path w="1432778" h="1205764">
                  <a:moveTo>
                    <a:pt x="0" y="0"/>
                  </a:moveTo>
                  <a:lnTo>
                    <a:pt x="1432778" y="0"/>
                  </a:lnTo>
                  <a:lnTo>
                    <a:pt x="1432778" y="1205764"/>
                  </a:lnTo>
                  <a:lnTo>
                    <a:pt x="0" y="1205764"/>
                  </a:lnTo>
                  <a:close/>
                </a:path>
              </a:pathLst>
            </a:custGeom>
            <a:solidFill>
              <a:srgbClr val="000000">
                <a:alpha val="0"/>
              </a:srgbClr>
            </a:solidFill>
            <a:ln w="38100" cap="sq">
              <a:solidFill>
                <a:srgbClr val="AAFF3E"/>
              </a:solidFill>
              <a:prstDash val="solid"/>
              <a:miter/>
            </a:ln>
          </p:spPr>
          <p:txBody>
            <a:bodyPr/>
            <a:lstStyle/>
            <a:p>
              <a:endParaRPr lang="en-US"/>
            </a:p>
          </p:txBody>
        </p:sp>
        <p:sp>
          <p:nvSpPr>
            <p:cNvPr id="28" name="TextBox 28"/>
            <p:cNvSpPr txBox="1"/>
            <p:nvPr/>
          </p:nvSpPr>
          <p:spPr>
            <a:xfrm>
              <a:off x="0" y="-47625"/>
              <a:ext cx="1432778" cy="1253389"/>
            </a:xfrm>
            <a:prstGeom prst="rect">
              <a:avLst/>
            </a:prstGeom>
          </p:spPr>
          <p:txBody>
            <a:bodyPr lIns="50800" tIns="50800" rIns="50800" bIns="50800" rtlCol="0" anchor="ctr"/>
            <a:lstStyle/>
            <a:p>
              <a:pPr algn="ctr">
                <a:lnSpc>
                  <a:spcPts val="3359"/>
                </a:lnSpc>
              </a:pPr>
              <a:endParaRPr/>
            </a:p>
          </p:txBody>
        </p:sp>
      </p:grpSp>
      <p:grpSp>
        <p:nvGrpSpPr>
          <p:cNvPr id="29" name="Group 29"/>
          <p:cNvGrpSpPr/>
          <p:nvPr/>
        </p:nvGrpSpPr>
        <p:grpSpPr>
          <a:xfrm>
            <a:off x="1620570" y="355456"/>
            <a:ext cx="3355780" cy="333375"/>
            <a:chOff x="0" y="0"/>
            <a:chExt cx="4474373" cy="444500"/>
          </a:xfrm>
        </p:grpSpPr>
        <p:grpSp>
          <p:nvGrpSpPr>
            <p:cNvPr id="30" name="Group 30"/>
            <p:cNvGrpSpPr/>
            <p:nvPr/>
          </p:nvGrpSpPr>
          <p:grpSpPr>
            <a:xfrm rot="5400000">
              <a:off x="-26425" y="48130"/>
              <a:ext cx="422795" cy="369945"/>
              <a:chOff x="0" y="0"/>
              <a:chExt cx="812800" cy="711200"/>
            </a:xfrm>
          </p:grpSpPr>
          <p:sp>
            <p:nvSpPr>
              <p:cNvPr id="31" name="Freeform 31"/>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AAFF3E"/>
              </a:solidFill>
            </p:spPr>
            <p:txBody>
              <a:bodyPr/>
              <a:lstStyle/>
              <a:p>
                <a:endParaRPr lang="en-US"/>
              </a:p>
            </p:txBody>
          </p:sp>
          <p:sp>
            <p:nvSpPr>
              <p:cNvPr id="32" name="TextBox 32"/>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sp>
          <p:nvSpPr>
            <p:cNvPr id="33" name="TextBox 33"/>
            <p:cNvSpPr txBox="1"/>
            <p:nvPr/>
          </p:nvSpPr>
          <p:spPr>
            <a:xfrm>
              <a:off x="496945" y="0"/>
              <a:ext cx="3977428" cy="444500"/>
            </a:xfrm>
            <a:prstGeom prst="rect">
              <a:avLst/>
            </a:prstGeom>
          </p:spPr>
          <p:txBody>
            <a:bodyPr lIns="0" tIns="0" rIns="0" bIns="0" rtlCol="0" anchor="t">
              <a:spAutoFit/>
            </a:bodyPr>
            <a:lstStyle/>
            <a:p>
              <a:pPr algn="l">
                <a:lnSpc>
                  <a:spcPts val="2685"/>
                </a:lnSpc>
              </a:pPr>
              <a:r>
                <a:rPr lang="en-US" sz="2237">
                  <a:solidFill>
                    <a:srgbClr val="FFFFFF"/>
                  </a:solidFill>
                  <a:latin typeface="HK Modular"/>
                  <a:ea typeface="HK Modular"/>
                  <a:cs typeface="HK Modular"/>
                  <a:sym typeface="HK Modular"/>
                </a:rPr>
                <a:t>WELCOME</a:t>
              </a:r>
            </a:p>
          </p:txBody>
        </p:sp>
      </p:grpSp>
      <p:sp>
        <p:nvSpPr>
          <p:cNvPr id="34" name="AutoShape 34"/>
          <p:cNvSpPr/>
          <p:nvPr/>
        </p:nvSpPr>
        <p:spPr>
          <a:xfrm>
            <a:off x="1652653" y="9731908"/>
            <a:ext cx="6492240" cy="0"/>
          </a:xfrm>
          <a:prstGeom prst="line">
            <a:avLst/>
          </a:prstGeom>
          <a:ln w="38100" cap="flat">
            <a:solidFill>
              <a:srgbClr val="AAFF3E"/>
            </a:solidFill>
            <a:prstDash val="solid"/>
            <a:headEnd type="none" w="sm" len="sm"/>
            <a:tailEnd type="triangle" w="lg" len="med"/>
          </a:ln>
        </p:spPr>
        <p:txBody>
          <a:bodyPr/>
          <a:lstStyle/>
          <a:p>
            <a:endParaRPr lang="en-US"/>
          </a:p>
        </p:txBody>
      </p:sp>
      <p:sp>
        <p:nvSpPr>
          <p:cNvPr id="35" name="TextBox 35"/>
          <p:cNvSpPr txBox="1"/>
          <p:nvPr/>
        </p:nvSpPr>
        <p:spPr>
          <a:xfrm>
            <a:off x="1780556" y="2297860"/>
            <a:ext cx="11987902" cy="3736212"/>
          </a:xfrm>
          <a:prstGeom prst="rect">
            <a:avLst/>
          </a:prstGeom>
        </p:spPr>
        <p:txBody>
          <a:bodyPr lIns="0" tIns="0" rIns="0" bIns="0" rtlCol="0" anchor="t">
            <a:spAutoFit/>
          </a:bodyPr>
          <a:lstStyle/>
          <a:p>
            <a:pPr algn="l">
              <a:lnSpc>
                <a:spcPts val="14702"/>
              </a:lnSpc>
            </a:pPr>
            <a:r>
              <a:rPr lang="en-US" sz="12251">
                <a:solidFill>
                  <a:srgbClr val="FFFFFF"/>
                </a:solidFill>
                <a:latin typeface="HK Modular"/>
                <a:ea typeface="HK Modular"/>
                <a:cs typeface="HK Modular"/>
                <a:sym typeface="HK Modular"/>
              </a:rPr>
              <a:t>OODA LOOPS</a:t>
            </a:r>
          </a:p>
        </p:txBody>
      </p:sp>
      <p:sp>
        <p:nvSpPr>
          <p:cNvPr id="36" name="TextBox 36"/>
          <p:cNvSpPr txBox="1"/>
          <p:nvPr/>
        </p:nvSpPr>
        <p:spPr>
          <a:xfrm>
            <a:off x="2040708" y="6438122"/>
            <a:ext cx="6765369" cy="676803"/>
          </a:xfrm>
          <a:prstGeom prst="rect">
            <a:avLst/>
          </a:prstGeom>
        </p:spPr>
        <p:txBody>
          <a:bodyPr lIns="0" tIns="0" rIns="0" bIns="0" rtlCol="0" anchor="t">
            <a:spAutoFit/>
          </a:bodyPr>
          <a:lstStyle/>
          <a:p>
            <a:pPr algn="l">
              <a:lnSpc>
                <a:spcPts val="5375"/>
              </a:lnSpc>
            </a:pPr>
            <a:r>
              <a:rPr lang="en-US" sz="4479">
                <a:solidFill>
                  <a:srgbClr val="AAFF3E"/>
                </a:solidFill>
                <a:latin typeface="HK Modular"/>
                <a:ea typeface="HK Modular"/>
                <a:cs typeface="HK Modular"/>
                <a:sym typeface="HK Modular"/>
              </a:rPr>
              <a:t>LUKE PEARSON</a:t>
            </a:r>
          </a:p>
        </p:txBody>
      </p:sp>
      <p:sp>
        <p:nvSpPr>
          <p:cNvPr id="37" name="Freeform 37"/>
          <p:cNvSpPr/>
          <p:nvPr/>
        </p:nvSpPr>
        <p:spPr>
          <a:xfrm>
            <a:off x="12967755" y="5551278"/>
            <a:ext cx="1633365" cy="1633365"/>
          </a:xfrm>
          <a:custGeom>
            <a:avLst/>
            <a:gdLst/>
            <a:ahLst/>
            <a:cxnLst/>
            <a:rect l="l" t="t" r="r" b="b"/>
            <a:pathLst>
              <a:path w="1633365" h="1633365">
                <a:moveTo>
                  <a:pt x="0" y="0"/>
                </a:moveTo>
                <a:lnTo>
                  <a:pt x="1633365" y="0"/>
                </a:lnTo>
                <a:lnTo>
                  <a:pt x="1633365" y="1633365"/>
                </a:lnTo>
                <a:lnTo>
                  <a:pt x="0" y="163336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8" name="Freeform 38"/>
          <p:cNvSpPr/>
          <p:nvPr/>
        </p:nvSpPr>
        <p:spPr>
          <a:xfrm>
            <a:off x="15110130" y="5568925"/>
            <a:ext cx="1546000" cy="1546000"/>
          </a:xfrm>
          <a:custGeom>
            <a:avLst/>
            <a:gdLst/>
            <a:ahLst/>
            <a:cxnLst/>
            <a:rect l="l" t="t" r="r" b="b"/>
            <a:pathLst>
              <a:path w="1546000" h="1546000">
                <a:moveTo>
                  <a:pt x="0" y="0"/>
                </a:moveTo>
                <a:lnTo>
                  <a:pt x="1546000" y="0"/>
                </a:lnTo>
                <a:lnTo>
                  <a:pt x="1546000" y="1546000"/>
                </a:lnTo>
                <a:lnTo>
                  <a:pt x="0" y="15460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39" name="Freeform 39"/>
          <p:cNvSpPr/>
          <p:nvPr/>
        </p:nvSpPr>
        <p:spPr>
          <a:xfrm>
            <a:off x="13061302" y="7256274"/>
            <a:ext cx="1446271" cy="1633365"/>
          </a:xfrm>
          <a:custGeom>
            <a:avLst/>
            <a:gdLst/>
            <a:ahLst/>
            <a:cxnLst/>
            <a:rect l="l" t="t" r="r" b="b"/>
            <a:pathLst>
              <a:path w="1446271" h="1633365">
                <a:moveTo>
                  <a:pt x="0" y="0"/>
                </a:moveTo>
                <a:lnTo>
                  <a:pt x="1446271" y="0"/>
                </a:lnTo>
                <a:lnTo>
                  <a:pt x="1446271" y="1633365"/>
                </a:lnTo>
                <a:lnTo>
                  <a:pt x="0" y="163336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40" name="Freeform 40"/>
          <p:cNvSpPr/>
          <p:nvPr/>
        </p:nvSpPr>
        <p:spPr>
          <a:xfrm>
            <a:off x="15110130" y="7184643"/>
            <a:ext cx="1591788" cy="1633365"/>
          </a:xfrm>
          <a:custGeom>
            <a:avLst/>
            <a:gdLst/>
            <a:ahLst/>
            <a:cxnLst/>
            <a:rect l="l" t="t" r="r" b="b"/>
            <a:pathLst>
              <a:path w="1591788" h="1633365">
                <a:moveTo>
                  <a:pt x="0" y="0"/>
                </a:moveTo>
                <a:lnTo>
                  <a:pt x="1591788" y="0"/>
                </a:lnTo>
                <a:lnTo>
                  <a:pt x="1591788" y="1633365"/>
                </a:lnTo>
                <a:lnTo>
                  <a:pt x="0" y="163336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1909">
                <a:alpha val="100000"/>
              </a:srgbClr>
            </a:gs>
            <a:gs pos="100000">
              <a:srgbClr val="73A65E">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22024" y="0"/>
            <a:ext cx="18415360" cy="10287000"/>
            <a:chOff x="0" y="0"/>
            <a:chExt cx="24553814" cy="13716000"/>
          </a:xfrm>
        </p:grpSpPr>
        <p:sp>
          <p:nvSpPr>
            <p:cNvPr id="3" name="AutoShape 3"/>
            <p:cNvSpPr/>
            <p:nvPr/>
          </p:nvSpPr>
          <p:spPr>
            <a:xfrm flipV="1">
              <a:off x="7" y="1358900"/>
              <a:ext cx="24384000" cy="0"/>
            </a:xfrm>
            <a:prstGeom prst="line">
              <a:avLst/>
            </a:prstGeom>
            <a:ln w="25400" cap="flat">
              <a:solidFill>
                <a:srgbClr val="FFFFFF"/>
              </a:solidFill>
              <a:prstDash val="solid"/>
              <a:headEnd type="none" w="sm" len="sm"/>
              <a:tailEnd type="none" w="sm" len="sm"/>
            </a:ln>
          </p:spPr>
          <p:txBody>
            <a:bodyPr/>
            <a:lstStyle/>
            <a:p>
              <a:endParaRPr lang="en-US"/>
            </a:p>
          </p:txBody>
        </p:sp>
        <p:sp>
          <p:nvSpPr>
            <p:cNvPr id="4" name="AutoShape 4"/>
            <p:cNvSpPr/>
            <p:nvPr/>
          </p:nvSpPr>
          <p:spPr>
            <a:xfrm flipH="1">
              <a:off x="1384307" y="0"/>
              <a:ext cx="0" cy="13716000"/>
            </a:xfrm>
            <a:prstGeom prst="line">
              <a:avLst/>
            </a:prstGeom>
            <a:ln w="25400" cap="flat">
              <a:solidFill>
                <a:srgbClr val="FFFFFF"/>
              </a:solidFill>
              <a:prstDash val="solid"/>
              <a:headEnd type="none" w="sm" len="sm"/>
              <a:tailEnd type="none" w="sm" len="sm"/>
            </a:ln>
          </p:spPr>
          <p:txBody>
            <a:bodyPr/>
            <a:lstStyle/>
            <a:p>
              <a:endParaRPr lang="en-US"/>
            </a:p>
          </p:txBody>
        </p:sp>
        <p:sp>
          <p:nvSpPr>
            <p:cNvPr id="5" name="AutoShape 5"/>
            <p:cNvSpPr/>
            <p:nvPr/>
          </p:nvSpPr>
          <p:spPr>
            <a:xfrm>
              <a:off x="23025107" y="0"/>
              <a:ext cx="0" cy="13716000"/>
            </a:xfrm>
            <a:prstGeom prst="line">
              <a:avLst/>
            </a:prstGeom>
            <a:ln w="25400" cap="flat">
              <a:solidFill>
                <a:srgbClr val="FFFFFF"/>
              </a:solidFill>
              <a:prstDash val="solid"/>
              <a:headEnd type="none" w="sm" len="sm"/>
              <a:tailEnd type="none" w="sm" len="sm"/>
            </a:ln>
          </p:spPr>
          <p:txBody>
            <a:bodyPr/>
            <a:lstStyle/>
            <a:p>
              <a:endParaRPr lang="en-US"/>
            </a:p>
          </p:txBody>
        </p:sp>
        <p:sp>
          <p:nvSpPr>
            <p:cNvPr id="6" name="AutoShape 6"/>
            <p:cNvSpPr/>
            <p:nvPr/>
          </p:nvSpPr>
          <p:spPr>
            <a:xfrm flipV="1">
              <a:off x="7" y="12331700"/>
              <a:ext cx="24553801" cy="12700"/>
            </a:xfrm>
            <a:prstGeom prst="line">
              <a:avLst/>
            </a:prstGeom>
            <a:ln w="25400" cap="flat">
              <a:solidFill>
                <a:srgbClr val="FFFFFF"/>
              </a:solidFill>
              <a:prstDash val="solid"/>
              <a:headEnd type="none" w="sm" len="sm"/>
              <a:tailEnd type="none" w="sm" len="sm"/>
            </a:ln>
          </p:spPr>
          <p:txBody>
            <a:bodyPr/>
            <a:lstStyle/>
            <a:p>
              <a:endParaRPr lang="en-US"/>
            </a:p>
          </p:txBody>
        </p:sp>
        <p:grpSp>
          <p:nvGrpSpPr>
            <p:cNvPr id="7" name="Group 7"/>
            <p:cNvGrpSpPr/>
            <p:nvPr/>
          </p:nvGrpSpPr>
          <p:grpSpPr>
            <a:xfrm rot="5400000">
              <a:off x="1354463" y="6649092"/>
              <a:ext cx="477503" cy="417815"/>
              <a:chOff x="0" y="0"/>
              <a:chExt cx="812800" cy="711200"/>
            </a:xfrm>
          </p:grpSpPr>
          <p:sp>
            <p:nvSpPr>
              <p:cNvPr id="8" name="Freeform 8"/>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en-US"/>
              </a:p>
            </p:txBody>
          </p:sp>
          <p:sp>
            <p:nvSpPr>
              <p:cNvPr id="9" name="TextBox 9"/>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grpSp>
          <p:nvGrpSpPr>
            <p:cNvPr id="10" name="Group 10"/>
            <p:cNvGrpSpPr/>
            <p:nvPr/>
          </p:nvGrpSpPr>
          <p:grpSpPr>
            <a:xfrm rot="-5400000">
              <a:off x="22577447" y="6649092"/>
              <a:ext cx="477503" cy="417815"/>
              <a:chOff x="0" y="0"/>
              <a:chExt cx="812800" cy="711200"/>
            </a:xfrm>
          </p:grpSpPr>
          <p:sp>
            <p:nvSpPr>
              <p:cNvPr id="11" name="Freeform 11"/>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en-US"/>
              </a:p>
            </p:txBody>
          </p:sp>
          <p:sp>
            <p:nvSpPr>
              <p:cNvPr id="12" name="TextBox 12"/>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grpSp>
          <p:nvGrpSpPr>
            <p:cNvPr id="13" name="Group 13"/>
            <p:cNvGrpSpPr/>
            <p:nvPr/>
          </p:nvGrpSpPr>
          <p:grpSpPr>
            <a:xfrm rot="-10800000">
              <a:off x="11953255" y="1371600"/>
              <a:ext cx="477503" cy="417815"/>
              <a:chOff x="0" y="0"/>
              <a:chExt cx="812800" cy="711200"/>
            </a:xfrm>
          </p:grpSpPr>
          <p:sp>
            <p:nvSpPr>
              <p:cNvPr id="14" name="Freeform 14"/>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en-US"/>
              </a:p>
            </p:txBody>
          </p:sp>
          <p:sp>
            <p:nvSpPr>
              <p:cNvPr id="15" name="TextBox 15"/>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grpSp>
          <p:nvGrpSpPr>
            <p:cNvPr id="16" name="Group 16"/>
            <p:cNvGrpSpPr/>
            <p:nvPr/>
          </p:nvGrpSpPr>
          <p:grpSpPr>
            <a:xfrm>
              <a:off x="11953255" y="11913885"/>
              <a:ext cx="477503" cy="417815"/>
              <a:chOff x="0" y="0"/>
              <a:chExt cx="812800" cy="711200"/>
            </a:xfrm>
          </p:grpSpPr>
          <p:sp>
            <p:nvSpPr>
              <p:cNvPr id="17" name="Freeform 17"/>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en-US"/>
              </a:p>
            </p:txBody>
          </p:sp>
          <p:sp>
            <p:nvSpPr>
              <p:cNvPr id="18" name="TextBox 18"/>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grpSp>
      <p:grpSp>
        <p:nvGrpSpPr>
          <p:cNvPr id="19" name="Group 19"/>
          <p:cNvGrpSpPr/>
          <p:nvPr/>
        </p:nvGrpSpPr>
        <p:grpSpPr>
          <a:xfrm>
            <a:off x="5853687" y="1409140"/>
            <a:ext cx="10985455" cy="7468720"/>
            <a:chOff x="0" y="0"/>
            <a:chExt cx="2893288" cy="1967070"/>
          </a:xfrm>
        </p:grpSpPr>
        <p:sp>
          <p:nvSpPr>
            <p:cNvPr id="20" name="Freeform 20"/>
            <p:cNvSpPr/>
            <p:nvPr/>
          </p:nvSpPr>
          <p:spPr>
            <a:xfrm>
              <a:off x="0" y="0"/>
              <a:ext cx="2893289" cy="1967070"/>
            </a:xfrm>
            <a:custGeom>
              <a:avLst/>
              <a:gdLst/>
              <a:ahLst/>
              <a:cxnLst/>
              <a:rect l="l" t="t" r="r" b="b"/>
              <a:pathLst>
                <a:path w="2893289" h="1967070">
                  <a:moveTo>
                    <a:pt x="0" y="0"/>
                  </a:moveTo>
                  <a:lnTo>
                    <a:pt x="2893289" y="0"/>
                  </a:lnTo>
                  <a:lnTo>
                    <a:pt x="2893289" y="1967070"/>
                  </a:lnTo>
                  <a:lnTo>
                    <a:pt x="0" y="1967070"/>
                  </a:lnTo>
                  <a:close/>
                </a:path>
              </a:pathLst>
            </a:custGeom>
            <a:solidFill>
              <a:srgbClr val="AAFF3E"/>
            </a:solidFill>
            <a:ln w="38100" cap="sq">
              <a:solidFill>
                <a:srgbClr val="FFFFFF"/>
              </a:solidFill>
              <a:prstDash val="solid"/>
              <a:miter/>
            </a:ln>
          </p:spPr>
          <p:txBody>
            <a:bodyPr/>
            <a:lstStyle/>
            <a:p>
              <a:endParaRPr lang="en-US"/>
            </a:p>
          </p:txBody>
        </p:sp>
        <p:sp>
          <p:nvSpPr>
            <p:cNvPr id="21" name="TextBox 21"/>
            <p:cNvSpPr txBox="1"/>
            <p:nvPr/>
          </p:nvSpPr>
          <p:spPr>
            <a:xfrm>
              <a:off x="0" y="-9525"/>
              <a:ext cx="2893288" cy="1976595"/>
            </a:xfrm>
            <a:prstGeom prst="rect">
              <a:avLst/>
            </a:prstGeom>
          </p:spPr>
          <p:txBody>
            <a:bodyPr lIns="50800" tIns="50800" rIns="50800" bIns="50800" rtlCol="0" anchor="ctr"/>
            <a:lstStyle/>
            <a:p>
              <a:pPr marL="0" lvl="0" indent="0" algn="l">
                <a:lnSpc>
                  <a:spcPts val="4080"/>
                </a:lnSpc>
                <a:spcBef>
                  <a:spcPct val="0"/>
                </a:spcBef>
              </a:pPr>
              <a:endParaRPr/>
            </a:p>
          </p:txBody>
        </p:sp>
      </p:grpSp>
      <p:sp>
        <p:nvSpPr>
          <p:cNvPr id="22" name="TextBox 22"/>
          <p:cNvSpPr txBox="1"/>
          <p:nvPr/>
        </p:nvSpPr>
        <p:spPr>
          <a:xfrm>
            <a:off x="6071523" y="1569085"/>
            <a:ext cx="10221052" cy="7689215"/>
          </a:xfrm>
          <a:prstGeom prst="rect">
            <a:avLst/>
          </a:prstGeom>
        </p:spPr>
        <p:txBody>
          <a:bodyPr lIns="0" tIns="0" rIns="0" bIns="0" rtlCol="0" anchor="t">
            <a:spAutoFit/>
          </a:bodyPr>
          <a:lstStyle/>
          <a:p>
            <a:pPr algn="l">
              <a:lnSpc>
                <a:spcPts val="4060"/>
              </a:lnSpc>
            </a:pPr>
            <a:r>
              <a:rPr lang="en-US" sz="2900" b="1">
                <a:solidFill>
                  <a:srgbClr val="284009"/>
                </a:solidFill>
                <a:latin typeface="Montserrat Bold"/>
                <a:ea typeface="Montserrat Bold"/>
                <a:cs typeface="Montserrat Bold"/>
                <a:sym typeface="Montserrat Bold"/>
              </a:rPr>
              <a:t>Action: PORT_SCAN,</a:t>
            </a:r>
          </a:p>
          <a:p>
            <a:pPr algn="l">
              <a:lnSpc>
                <a:spcPts val="4060"/>
              </a:lnSpc>
            </a:pPr>
            <a:r>
              <a:rPr lang="en-US" sz="2900" b="1">
                <a:solidFill>
                  <a:srgbClr val="284009"/>
                </a:solidFill>
                <a:latin typeface="Montserrat Bold"/>
                <a:ea typeface="Montserrat Bold"/>
                <a:cs typeface="Montserrat Bold"/>
                <a:sym typeface="Montserrat Bold"/>
              </a:rPr>
              <a:t>EndTime: 2024-10-25T16:54:32.000Z,</a:t>
            </a:r>
          </a:p>
          <a:p>
            <a:pPr algn="l">
              <a:lnSpc>
                <a:spcPts val="4060"/>
              </a:lnSpc>
            </a:pPr>
            <a:r>
              <a:rPr lang="en-US" sz="2900">
                <a:solidFill>
                  <a:srgbClr val="284009"/>
                </a:solidFill>
                <a:latin typeface="Montserrat"/>
                <a:ea typeface="Montserrat"/>
                <a:cs typeface="Montserrat"/>
                <a:sym typeface="Montserrat"/>
              </a:rPr>
              <a:t>Message: A portscan was detected against a firewall,</a:t>
            </a:r>
          </a:p>
          <a:p>
            <a:pPr algn="l">
              <a:lnSpc>
                <a:spcPts val="4060"/>
              </a:lnSpc>
            </a:pPr>
            <a:r>
              <a:rPr lang="en-US" sz="2900" b="1">
                <a:solidFill>
                  <a:srgbClr val="284009"/>
                </a:solidFill>
                <a:latin typeface="Montserrat Bold"/>
                <a:ea typeface="Montserrat Bold"/>
                <a:cs typeface="Montserrat Bold"/>
                <a:sym typeface="Montserrat Bold"/>
              </a:rPr>
              <a:t>ResourceName: nsw-fwc-a.globex.internal</a:t>
            </a:r>
            <a:r>
              <a:rPr lang="en-US" sz="2900">
                <a:solidFill>
                  <a:srgbClr val="284009"/>
                </a:solidFill>
                <a:latin typeface="Montserrat"/>
                <a:ea typeface="Montserrat"/>
                <a:cs typeface="Montserrat"/>
                <a:sym typeface="Montserrat"/>
              </a:rPr>
              <a:t>,</a:t>
            </a:r>
          </a:p>
          <a:p>
            <a:pPr algn="l">
              <a:lnSpc>
                <a:spcPts val="4060"/>
              </a:lnSpc>
            </a:pPr>
            <a:r>
              <a:rPr lang="en-US" sz="2900">
                <a:solidFill>
                  <a:srgbClr val="284009"/>
                </a:solidFill>
                <a:latin typeface="Montserrat"/>
                <a:ea typeface="Montserrat"/>
                <a:cs typeface="Montserrat"/>
                <a:sym typeface="Montserrat"/>
              </a:rPr>
              <a:t>Protocol: TCP,</a:t>
            </a:r>
          </a:p>
          <a:p>
            <a:pPr algn="l">
              <a:lnSpc>
                <a:spcPts val="4060"/>
              </a:lnSpc>
            </a:pPr>
            <a:r>
              <a:rPr lang="en-US" sz="2900">
                <a:solidFill>
                  <a:srgbClr val="284009"/>
                </a:solidFill>
                <a:latin typeface="Montserrat"/>
                <a:ea typeface="Montserrat"/>
                <a:cs typeface="Montserrat"/>
                <a:sym typeface="Montserrat"/>
              </a:rPr>
              <a:t>RawMsg: [**] [1:10000000004:1] </a:t>
            </a:r>
            <a:r>
              <a:rPr lang="en-US" sz="2900" b="1">
                <a:solidFill>
                  <a:srgbClr val="284009"/>
                </a:solidFill>
                <a:latin typeface="Montserrat Bold"/>
                <a:ea typeface="Montserrat Bold"/>
                <a:cs typeface="Montserrat Bold"/>
                <a:sym typeface="Montserrat Bold"/>
              </a:rPr>
              <a:t>NMAP ping sweep</a:t>
            </a:r>
            <a:r>
              <a:rPr lang="en-US" sz="2900">
                <a:solidFill>
                  <a:srgbClr val="284009"/>
                </a:solidFill>
                <a:latin typeface="Montserrat"/>
                <a:ea typeface="Montserrat"/>
                <a:cs typeface="Montserrat"/>
                <a:sym typeface="Montserrat"/>
              </a:rPr>
              <a:t> Scan [**] [Priority: 5] {ICMP} 202.225.227.160 -&gt; 10.126.198.42</a:t>
            </a:r>
          </a:p>
          <a:p>
            <a:pPr algn="l">
              <a:lnSpc>
                <a:spcPts val="4060"/>
              </a:lnSpc>
            </a:pPr>
            <a:r>
              <a:rPr lang="en-US" sz="2900" b="1">
                <a:solidFill>
                  <a:srgbClr val="284009"/>
                </a:solidFill>
                <a:latin typeface="Montserrat Bold"/>
                <a:ea typeface="Montserrat Bold"/>
                <a:cs typeface="Montserrat Bold"/>
                <a:sym typeface="Montserrat Bold"/>
              </a:rPr>
              <a:t>SessionDirection: INBOUND,</a:t>
            </a:r>
          </a:p>
          <a:p>
            <a:pPr algn="l">
              <a:lnSpc>
                <a:spcPts val="4060"/>
              </a:lnSpc>
            </a:pPr>
            <a:r>
              <a:rPr lang="en-US" sz="2900">
                <a:solidFill>
                  <a:srgbClr val="284009"/>
                </a:solidFill>
                <a:latin typeface="Montserrat"/>
                <a:ea typeface="Montserrat"/>
                <a:cs typeface="Montserrat"/>
                <a:sym typeface="Montserrat"/>
              </a:rPr>
              <a:t>Severity: 5,</a:t>
            </a:r>
          </a:p>
          <a:p>
            <a:pPr algn="l">
              <a:lnSpc>
                <a:spcPts val="4060"/>
              </a:lnSpc>
            </a:pPr>
            <a:r>
              <a:rPr lang="en-US" sz="2900" b="1">
                <a:solidFill>
                  <a:srgbClr val="284009"/>
                </a:solidFill>
                <a:latin typeface="Montserrat Bold"/>
                <a:ea typeface="Montserrat Bold"/>
                <a:cs typeface="Montserrat Bold"/>
                <a:sym typeface="Montserrat Bold"/>
              </a:rPr>
              <a:t>OutcomeKill: false,</a:t>
            </a:r>
          </a:p>
          <a:p>
            <a:pPr algn="l">
              <a:lnSpc>
                <a:spcPts val="4060"/>
              </a:lnSpc>
            </a:pPr>
            <a:r>
              <a:rPr lang="en-US" sz="2900">
                <a:solidFill>
                  <a:srgbClr val="284009"/>
                </a:solidFill>
                <a:latin typeface="Montserrat"/>
                <a:ea typeface="Montserrat"/>
                <a:cs typeface="Montserrat"/>
                <a:sym typeface="Montserrat"/>
              </a:rPr>
              <a:t>ClientApplication: Unknown,</a:t>
            </a:r>
          </a:p>
          <a:p>
            <a:pPr algn="l">
              <a:lnSpc>
                <a:spcPts val="4060"/>
              </a:lnSpc>
            </a:pPr>
            <a:r>
              <a:rPr lang="en-US" sz="2900" b="1">
                <a:solidFill>
                  <a:srgbClr val="284009"/>
                </a:solidFill>
                <a:latin typeface="Montserrat Bold"/>
                <a:ea typeface="Montserrat Bold"/>
                <a:cs typeface="Montserrat Bold"/>
                <a:sym typeface="Montserrat Bold"/>
              </a:rPr>
              <a:t>IPSource: 202.225.227.160,</a:t>
            </a:r>
          </a:p>
          <a:p>
            <a:pPr algn="l">
              <a:lnSpc>
                <a:spcPts val="4060"/>
              </a:lnSpc>
            </a:pPr>
            <a:r>
              <a:rPr lang="en-US" sz="2900" b="1">
                <a:solidFill>
                  <a:srgbClr val="284009"/>
                </a:solidFill>
                <a:latin typeface="Montserrat Bold"/>
                <a:ea typeface="Montserrat Bold"/>
                <a:cs typeface="Montserrat Bold"/>
                <a:sym typeface="Montserrat Bold"/>
              </a:rPr>
              <a:t>IPDestination: 10.126.198.42</a:t>
            </a:r>
          </a:p>
          <a:p>
            <a:pPr marL="0" lvl="0" indent="0" algn="l">
              <a:lnSpc>
                <a:spcPts val="4060"/>
              </a:lnSpc>
              <a:spcBef>
                <a:spcPct val="0"/>
              </a:spcBef>
            </a:pPr>
            <a:endParaRPr lang="en-US" sz="2900" b="1">
              <a:solidFill>
                <a:srgbClr val="284009"/>
              </a:solidFill>
              <a:latin typeface="Montserrat Bold"/>
              <a:ea typeface="Montserrat Bold"/>
              <a:cs typeface="Montserrat Bold"/>
              <a:sym typeface="Montserrat Bold"/>
            </a:endParaRPr>
          </a:p>
        </p:txBody>
      </p:sp>
      <p:sp>
        <p:nvSpPr>
          <p:cNvPr id="23" name="AutoShape 23"/>
          <p:cNvSpPr/>
          <p:nvPr/>
        </p:nvSpPr>
        <p:spPr>
          <a:xfrm>
            <a:off x="10162587" y="9731908"/>
            <a:ext cx="6492240" cy="0"/>
          </a:xfrm>
          <a:prstGeom prst="line">
            <a:avLst/>
          </a:prstGeom>
          <a:ln w="38100" cap="flat">
            <a:solidFill>
              <a:srgbClr val="AAFF3E"/>
            </a:solidFill>
            <a:prstDash val="solid"/>
            <a:headEnd type="none" w="sm" len="sm"/>
            <a:tailEnd type="triangle" w="lg" len="med"/>
          </a:ln>
        </p:spPr>
        <p:txBody>
          <a:bodyPr/>
          <a:lstStyle/>
          <a:p>
            <a:endParaRPr lang="en-US"/>
          </a:p>
        </p:txBody>
      </p:sp>
      <p:sp>
        <p:nvSpPr>
          <p:cNvPr id="24" name="Freeform 24"/>
          <p:cNvSpPr/>
          <p:nvPr/>
        </p:nvSpPr>
        <p:spPr>
          <a:xfrm>
            <a:off x="1339091" y="1205044"/>
            <a:ext cx="4059165" cy="9658055"/>
          </a:xfrm>
          <a:custGeom>
            <a:avLst/>
            <a:gdLst/>
            <a:ahLst/>
            <a:cxnLst/>
            <a:rect l="l" t="t" r="r" b="b"/>
            <a:pathLst>
              <a:path w="4059165" h="9658055">
                <a:moveTo>
                  <a:pt x="0" y="0"/>
                </a:moveTo>
                <a:lnTo>
                  <a:pt x="4059165" y="0"/>
                </a:lnTo>
                <a:lnTo>
                  <a:pt x="4059165" y="9658055"/>
                </a:lnTo>
                <a:lnTo>
                  <a:pt x="0" y="9658055"/>
                </a:lnTo>
                <a:lnTo>
                  <a:pt x="0" y="0"/>
                </a:lnTo>
                <a:close/>
              </a:path>
            </a:pathLst>
          </a:custGeom>
          <a:blipFill>
            <a:blip r:embed="rId2"/>
            <a:stretch>
              <a:fillRect t="-21007" r="-87504"/>
            </a:stretch>
          </a:blipFill>
        </p:spPr>
        <p:txBody>
          <a:bodyPr/>
          <a:lstStyle/>
          <a:p>
            <a:endParaRPr lang="en-US"/>
          </a:p>
        </p:txBody>
      </p:sp>
      <p:grpSp>
        <p:nvGrpSpPr>
          <p:cNvPr id="25" name="Group 25"/>
          <p:cNvGrpSpPr/>
          <p:nvPr/>
        </p:nvGrpSpPr>
        <p:grpSpPr>
          <a:xfrm>
            <a:off x="1620570" y="355456"/>
            <a:ext cx="3355780" cy="333375"/>
            <a:chOff x="0" y="0"/>
            <a:chExt cx="4474373" cy="444500"/>
          </a:xfrm>
        </p:grpSpPr>
        <p:grpSp>
          <p:nvGrpSpPr>
            <p:cNvPr id="26" name="Group 26"/>
            <p:cNvGrpSpPr/>
            <p:nvPr/>
          </p:nvGrpSpPr>
          <p:grpSpPr>
            <a:xfrm rot="5400000">
              <a:off x="-26425" y="48130"/>
              <a:ext cx="422795" cy="369945"/>
              <a:chOff x="0" y="0"/>
              <a:chExt cx="812800" cy="711200"/>
            </a:xfrm>
          </p:grpSpPr>
          <p:sp>
            <p:nvSpPr>
              <p:cNvPr id="27" name="Freeform 27"/>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AAFF3E"/>
              </a:solidFill>
            </p:spPr>
            <p:txBody>
              <a:bodyPr/>
              <a:lstStyle/>
              <a:p>
                <a:endParaRPr lang="en-US"/>
              </a:p>
            </p:txBody>
          </p:sp>
          <p:sp>
            <p:nvSpPr>
              <p:cNvPr id="28" name="TextBox 28"/>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sp>
          <p:nvSpPr>
            <p:cNvPr id="29" name="TextBox 29"/>
            <p:cNvSpPr txBox="1"/>
            <p:nvPr/>
          </p:nvSpPr>
          <p:spPr>
            <a:xfrm>
              <a:off x="496945" y="0"/>
              <a:ext cx="3977428" cy="444500"/>
            </a:xfrm>
            <a:prstGeom prst="rect">
              <a:avLst/>
            </a:prstGeom>
          </p:spPr>
          <p:txBody>
            <a:bodyPr lIns="0" tIns="0" rIns="0" bIns="0" rtlCol="0" anchor="t">
              <a:spAutoFit/>
            </a:bodyPr>
            <a:lstStyle/>
            <a:p>
              <a:pPr algn="l">
                <a:lnSpc>
                  <a:spcPts val="2685"/>
                </a:lnSpc>
              </a:pPr>
              <a:r>
                <a:rPr lang="en-US" sz="2237">
                  <a:solidFill>
                    <a:srgbClr val="FFFFFF"/>
                  </a:solidFill>
                  <a:latin typeface="HK Modular"/>
                  <a:ea typeface="HK Modular"/>
                  <a:cs typeface="HK Modular"/>
                  <a:sym typeface="HK Modular"/>
                </a:rPr>
                <a:t>OODA OBSERVE</a:t>
              </a:r>
            </a:p>
          </p:txBody>
        </p:sp>
      </p:grpSp>
      <p:sp>
        <p:nvSpPr>
          <p:cNvPr id="30" name="AutoShape 30"/>
          <p:cNvSpPr/>
          <p:nvPr/>
        </p:nvSpPr>
        <p:spPr>
          <a:xfrm>
            <a:off x="10162587" y="9731908"/>
            <a:ext cx="6492240" cy="0"/>
          </a:xfrm>
          <a:prstGeom prst="line">
            <a:avLst/>
          </a:prstGeom>
          <a:ln w="38100" cap="flat">
            <a:solidFill>
              <a:srgbClr val="FFFFFF"/>
            </a:solidFill>
            <a:prstDash val="solid"/>
            <a:headEnd type="none" w="sm" len="sm"/>
            <a:tailEnd type="triangle" w="lg" len="med"/>
          </a:ln>
        </p:spPr>
        <p:txBody>
          <a:bodyPr/>
          <a:lstStyle/>
          <a:p>
            <a:endParaRPr lang="en-US"/>
          </a:p>
        </p:txBody>
      </p:sp>
      <p:grpSp>
        <p:nvGrpSpPr>
          <p:cNvPr id="31" name="Group 31"/>
          <p:cNvGrpSpPr/>
          <p:nvPr/>
        </p:nvGrpSpPr>
        <p:grpSpPr>
          <a:xfrm>
            <a:off x="14565519" y="6537484"/>
            <a:ext cx="1727056" cy="2090458"/>
            <a:chOff x="0" y="0"/>
            <a:chExt cx="2302742" cy="2787278"/>
          </a:xfrm>
        </p:grpSpPr>
        <p:sp>
          <p:nvSpPr>
            <p:cNvPr id="32" name="Freeform 32"/>
            <p:cNvSpPr/>
            <p:nvPr/>
          </p:nvSpPr>
          <p:spPr>
            <a:xfrm>
              <a:off x="140968" y="0"/>
              <a:ext cx="2020805" cy="2020805"/>
            </a:xfrm>
            <a:custGeom>
              <a:avLst/>
              <a:gdLst/>
              <a:ahLst/>
              <a:cxnLst/>
              <a:rect l="l" t="t" r="r" b="b"/>
              <a:pathLst>
                <a:path w="2020805" h="2020805">
                  <a:moveTo>
                    <a:pt x="0" y="0"/>
                  </a:moveTo>
                  <a:lnTo>
                    <a:pt x="2020806" y="0"/>
                  </a:lnTo>
                  <a:lnTo>
                    <a:pt x="2020806" y="2020805"/>
                  </a:lnTo>
                  <a:lnTo>
                    <a:pt x="0" y="202080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3" name="TextBox 33"/>
            <p:cNvSpPr txBox="1"/>
            <p:nvPr/>
          </p:nvSpPr>
          <p:spPr>
            <a:xfrm>
              <a:off x="0" y="2120528"/>
              <a:ext cx="2302742" cy="666750"/>
            </a:xfrm>
            <a:prstGeom prst="rect">
              <a:avLst/>
            </a:prstGeom>
          </p:spPr>
          <p:txBody>
            <a:bodyPr lIns="0" tIns="0" rIns="0" bIns="0" rtlCol="0" anchor="t">
              <a:spAutoFit/>
            </a:bodyPr>
            <a:lstStyle/>
            <a:p>
              <a:pPr marL="0" lvl="0" indent="0" algn="l">
                <a:lnSpc>
                  <a:spcPts val="4200"/>
                </a:lnSpc>
                <a:spcBef>
                  <a:spcPct val="0"/>
                </a:spcBef>
              </a:pPr>
              <a:r>
                <a:rPr lang="en-US" sz="3000" b="1">
                  <a:solidFill>
                    <a:srgbClr val="284009"/>
                  </a:solidFill>
                  <a:latin typeface="Montserrat Bold"/>
                  <a:ea typeface="Montserrat Bold"/>
                  <a:cs typeface="Montserrat Bold"/>
                  <a:sym typeface="Montserrat Bold"/>
                </a:rPr>
                <a:t>Observe</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1909">
                <a:alpha val="100000"/>
              </a:srgbClr>
            </a:gs>
            <a:gs pos="100000">
              <a:srgbClr val="73A65E">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22024" y="0"/>
            <a:ext cx="18415360" cy="10287000"/>
            <a:chOff x="0" y="0"/>
            <a:chExt cx="24553814" cy="13716000"/>
          </a:xfrm>
        </p:grpSpPr>
        <p:sp>
          <p:nvSpPr>
            <p:cNvPr id="3" name="AutoShape 3"/>
            <p:cNvSpPr/>
            <p:nvPr/>
          </p:nvSpPr>
          <p:spPr>
            <a:xfrm flipV="1">
              <a:off x="7" y="1358900"/>
              <a:ext cx="24384000" cy="0"/>
            </a:xfrm>
            <a:prstGeom prst="line">
              <a:avLst/>
            </a:prstGeom>
            <a:ln w="25400" cap="flat">
              <a:solidFill>
                <a:srgbClr val="FFFFFF"/>
              </a:solidFill>
              <a:prstDash val="solid"/>
              <a:headEnd type="none" w="sm" len="sm"/>
              <a:tailEnd type="none" w="sm" len="sm"/>
            </a:ln>
          </p:spPr>
          <p:txBody>
            <a:bodyPr/>
            <a:lstStyle/>
            <a:p>
              <a:endParaRPr lang="en-US"/>
            </a:p>
          </p:txBody>
        </p:sp>
        <p:sp>
          <p:nvSpPr>
            <p:cNvPr id="4" name="AutoShape 4"/>
            <p:cNvSpPr/>
            <p:nvPr/>
          </p:nvSpPr>
          <p:spPr>
            <a:xfrm flipH="1">
              <a:off x="1384307" y="0"/>
              <a:ext cx="0" cy="13716000"/>
            </a:xfrm>
            <a:prstGeom prst="line">
              <a:avLst/>
            </a:prstGeom>
            <a:ln w="25400" cap="flat">
              <a:solidFill>
                <a:srgbClr val="FFFFFF"/>
              </a:solidFill>
              <a:prstDash val="solid"/>
              <a:headEnd type="none" w="sm" len="sm"/>
              <a:tailEnd type="none" w="sm" len="sm"/>
            </a:ln>
          </p:spPr>
          <p:txBody>
            <a:bodyPr/>
            <a:lstStyle/>
            <a:p>
              <a:endParaRPr lang="en-US"/>
            </a:p>
          </p:txBody>
        </p:sp>
        <p:sp>
          <p:nvSpPr>
            <p:cNvPr id="5" name="AutoShape 5"/>
            <p:cNvSpPr/>
            <p:nvPr/>
          </p:nvSpPr>
          <p:spPr>
            <a:xfrm>
              <a:off x="23025107" y="0"/>
              <a:ext cx="0" cy="13716000"/>
            </a:xfrm>
            <a:prstGeom prst="line">
              <a:avLst/>
            </a:prstGeom>
            <a:ln w="25400" cap="flat">
              <a:solidFill>
                <a:srgbClr val="FFFFFF"/>
              </a:solidFill>
              <a:prstDash val="solid"/>
              <a:headEnd type="none" w="sm" len="sm"/>
              <a:tailEnd type="none" w="sm" len="sm"/>
            </a:ln>
          </p:spPr>
          <p:txBody>
            <a:bodyPr/>
            <a:lstStyle/>
            <a:p>
              <a:endParaRPr lang="en-US"/>
            </a:p>
          </p:txBody>
        </p:sp>
        <p:sp>
          <p:nvSpPr>
            <p:cNvPr id="6" name="AutoShape 6"/>
            <p:cNvSpPr/>
            <p:nvPr/>
          </p:nvSpPr>
          <p:spPr>
            <a:xfrm flipV="1">
              <a:off x="7" y="12331700"/>
              <a:ext cx="24553801" cy="12700"/>
            </a:xfrm>
            <a:prstGeom prst="line">
              <a:avLst/>
            </a:prstGeom>
            <a:ln w="25400" cap="flat">
              <a:solidFill>
                <a:srgbClr val="FFFFFF"/>
              </a:solidFill>
              <a:prstDash val="solid"/>
              <a:headEnd type="none" w="sm" len="sm"/>
              <a:tailEnd type="none" w="sm" len="sm"/>
            </a:ln>
          </p:spPr>
          <p:txBody>
            <a:bodyPr/>
            <a:lstStyle/>
            <a:p>
              <a:endParaRPr lang="en-US"/>
            </a:p>
          </p:txBody>
        </p:sp>
        <p:grpSp>
          <p:nvGrpSpPr>
            <p:cNvPr id="7" name="Group 7"/>
            <p:cNvGrpSpPr/>
            <p:nvPr/>
          </p:nvGrpSpPr>
          <p:grpSpPr>
            <a:xfrm rot="5400000">
              <a:off x="1354463" y="6649092"/>
              <a:ext cx="477503" cy="417815"/>
              <a:chOff x="0" y="0"/>
              <a:chExt cx="812800" cy="711200"/>
            </a:xfrm>
          </p:grpSpPr>
          <p:sp>
            <p:nvSpPr>
              <p:cNvPr id="8" name="Freeform 8"/>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en-US"/>
              </a:p>
            </p:txBody>
          </p:sp>
          <p:sp>
            <p:nvSpPr>
              <p:cNvPr id="9" name="TextBox 9"/>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grpSp>
          <p:nvGrpSpPr>
            <p:cNvPr id="10" name="Group 10"/>
            <p:cNvGrpSpPr/>
            <p:nvPr/>
          </p:nvGrpSpPr>
          <p:grpSpPr>
            <a:xfrm rot="-5400000">
              <a:off x="22577447" y="6649092"/>
              <a:ext cx="477503" cy="417815"/>
              <a:chOff x="0" y="0"/>
              <a:chExt cx="812800" cy="711200"/>
            </a:xfrm>
          </p:grpSpPr>
          <p:sp>
            <p:nvSpPr>
              <p:cNvPr id="11" name="Freeform 11"/>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en-US"/>
              </a:p>
            </p:txBody>
          </p:sp>
          <p:sp>
            <p:nvSpPr>
              <p:cNvPr id="12" name="TextBox 12"/>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grpSp>
          <p:nvGrpSpPr>
            <p:cNvPr id="13" name="Group 13"/>
            <p:cNvGrpSpPr/>
            <p:nvPr/>
          </p:nvGrpSpPr>
          <p:grpSpPr>
            <a:xfrm rot="-10800000">
              <a:off x="11953255" y="1371600"/>
              <a:ext cx="477503" cy="417815"/>
              <a:chOff x="0" y="0"/>
              <a:chExt cx="812800" cy="711200"/>
            </a:xfrm>
          </p:grpSpPr>
          <p:sp>
            <p:nvSpPr>
              <p:cNvPr id="14" name="Freeform 14"/>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en-US"/>
              </a:p>
            </p:txBody>
          </p:sp>
          <p:sp>
            <p:nvSpPr>
              <p:cNvPr id="15" name="TextBox 15"/>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grpSp>
          <p:nvGrpSpPr>
            <p:cNvPr id="16" name="Group 16"/>
            <p:cNvGrpSpPr/>
            <p:nvPr/>
          </p:nvGrpSpPr>
          <p:grpSpPr>
            <a:xfrm>
              <a:off x="11953255" y="11913885"/>
              <a:ext cx="477503" cy="417815"/>
              <a:chOff x="0" y="0"/>
              <a:chExt cx="812800" cy="711200"/>
            </a:xfrm>
          </p:grpSpPr>
          <p:sp>
            <p:nvSpPr>
              <p:cNvPr id="17" name="Freeform 17"/>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en-US"/>
              </a:p>
            </p:txBody>
          </p:sp>
          <p:sp>
            <p:nvSpPr>
              <p:cNvPr id="18" name="TextBox 18"/>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grpSp>
      <p:grpSp>
        <p:nvGrpSpPr>
          <p:cNvPr id="19" name="Group 19"/>
          <p:cNvGrpSpPr/>
          <p:nvPr/>
        </p:nvGrpSpPr>
        <p:grpSpPr>
          <a:xfrm>
            <a:off x="5853687" y="1409140"/>
            <a:ext cx="10985455" cy="7468720"/>
            <a:chOff x="0" y="0"/>
            <a:chExt cx="2893288" cy="1967070"/>
          </a:xfrm>
        </p:grpSpPr>
        <p:sp>
          <p:nvSpPr>
            <p:cNvPr id="20" name="Freeform 20"/>
            <p:cNvSpPr/>
            <p:nvPr/>
          </p:nvSpPr>
          <p:spPr>
            <a:xfrm>
              <a:off x="0" y="0"/>
              <a:ext cx="2893289" cy="1967070"/>
            </a:xfrm>
            <a:custGeom>
              <a:avLst/>
              <a:gdLst/>
              <a:ahLst/>
              <a:cxnLst/>
              <a:rect l="l" t="t" r="r" b="b"/>
              <a:pathLst>
                <a:path w="2893289" h="1967070">
                  <a:moveTo>
                    <a:pt x="0" y="0"/>
                  </a:moveTo>
                  <a:lnTo>
                    <a:pt x="2893289" y="0"/>
                  </a:lnTo>
                  <a:lnTo>
                    <a:pt x="2893289" y="1967070"/>
                  </a:lnTo>
                  <a:lnTo>
                    <a:pt x="0" y="1967070"/>
                  </a:lnTo>
                  <a:close/>
                </a:path>
              </a:pathLst>
            </a:custGeom>
            <a:solidFill>
              <a:srgbClr val="AAFF3E"/>
            </a:solidFill>
            <a:ln w="38100" cap="sq">
              <a:solidFill>
                <a:srgbClr val="FFFFFF"/>
              </a:solidFill>
              <a:prstDash val="solid"/>
              <a:miter/>
            </a:ln>
          </p:spPr>
          <p:txBody>
            <a:bodyPr/>
            <a:lstStyle/>
            <a:p>
              <a:endParaRPr lang="en-US"/>
            </a:p>
          </p:txBody>
        </p:sp>
        <p:sp>
          <p:nvSpPr>
            <p:cNvPr id="21" name="TextBox 21"/>
            <p:cNvSpPr txBox="1"/>
            <p:nvPr/>
          </p:nvSpPr>
          <p:spPr>
            <a:xfrm>
              <a:off x="0" y="-9525"/>
              <a:ext cx="2893288" cy="1976595"/>
            </a:xfrm>
            <a:prstGeom prst="rect">
              <a:avLst/>
            </a:prstGeom>
          </p:spPr>
          <p:txBody>
            <a:bodyPr lIns="50800" tIns="50800" rIns="50800" bIns="50800" rtlCol="0" anchor="ctr"/>
            <a:lstStyle/>
            <a:p>
              <a:pPr marL="0" lvl="0" indent="0" algn="l">
                <a:lnSpc>
                  <a:spcPts val="4080"/>
                </a:lnSpc>
                <a:spcBef>
                  <a:spcPct val="0"/>
                </a:spcBef>
              </a:pPr>
              <a:endParaRPr/>
            </a:p>
          </p:txBody>
        </p:sp>
      </p:grpSp>
      <p:sp>
        <p:nvSpPr>
          <p:cNvPr id="22" name="AutoShape 22"/>
          <p:cNvSpPr/>
          <p:nvPr/>
        </p:nvSpPr>
        <p:spPr>
          <a:xfrm>
            <a:off x="10162587" y="9731908"/>
            <a:ext cx="6492240" cy="0"/>
          </a:xfrm>
          <a:prstGeom prst="line">
            <a:avLst/>
          </a:prstGeom>
          <a:ln w="38100" cap="flat">
            <a:solidFill>
              <a:srgbClr val="AAFF3E"/>
            </a:solidFill>
            <a:prstDash val="solid"/>
            <a:headEnd type="none" w="sm" len="sm"/>
            <a:tailEnd type="triangle" w="lg" len="med"/>
          </a:ln>
        </p:spPr>
        <p:txBody>
          <a:bodyPr/>
          <a:lstStyle/>
          <a:p>
            <a:endParaRPr lang="en-US"/>
          </a:p>
        </p:txBody>
      </p:sp>
      <p:sp>
        <p:nvSpPr>
          <p:cNvPr id="23" name="Freeform 23"/>
          <p:cNvSpPr/>
          <p:nvPr/>
        </p:nvSpPr>
        <p:spPr>
          <a:xfrm>
            <a:off x="1339091" y="1205044"/>
            <a:ext cx="4059165" cy="9658055"/>
          </a:xfrm>
          <a:custGeom>
            <a:avLst/>
            <a:gdLst/>
            <a:ahLst/>
            <a:cxnLst/>
            <a:rect l="l" t="t" r="r" b="b"/>
            <a:pathLst>
              <a:path w="4059165" h="9658055">
                <a:moveTo>
                  <a:pt x="0" y="0"/>
                </a:moveTo>
                <a:lnTo>
                  <a:pt x="4059165" y="0"/>
                </a:lnTo>
                <a:lnTo>
                  <a:pt x="4059165" y="9658055"/>
                </a:lnTo>
                <a:lnTo>
                  <a:pt x="0" y="9658055"/>
                </a:lnTo>
                <a:lnTo>
                  <a:pt x="0" y="0"/>
                </a:lnTo>
                <a:close/>
              </a:path>
            </a:pathLst>
          </a:custGeom>
          <a:blipFill>
            <a:blip r:embed="rId2"/>
            <a:stretch>
              <a:fillRect t="-21007" r="-87504"/>
            </a:stretch>
          </a:blipFill>
        </p:spPr>
        <p:txBody>
          <a:bodyPr/>
          <a:lstStyle/>
          <a:p>
            <a:endParaRPr lang="en-US"/>
          </a:p>
        </p:txBody>
      </p:sp>
      <p:grpSp>
        <p:nvGrpSpPr>
          <p:cNvPr id="24" name="Group 24"/>
          <p:cNvGrpSpPr/>
          <p:nvPr/>
        </p:nvGrpSpPr>
        <p:grpSpPr>
          <a:xfrm>
            <a:off x="1620570" y="355456"/>
            <a:ext cx="3355780" cy="333375"/>
            <a:chOff x="0" y="0"/>
            <a:chExt cx="4474373" cy="444500"/>
          </a:xfrm>
        </p:grpSpPr>
        <p:grpSp>
          <p:nvGrpSpPr>
            <p:cNvPr id="25" name="Group 25"/>
            <p:cNvGrpSpPr/>
            <p:nvPr/>
          </p:nvGrpSpPr>
          <p:grpSpPr>
            <a:xfrm rot="5400000">
              <a:off x="-26425" y="48130"/>
              <a:ext cx="422795" cy="369945"/>
              <a:chOff x="0" y="0"/>
              <a:chExt cx="812800" cy="711200"/>
            </a:xfrm>
          </p:grpSpPr>
          <p:sp>
            <p:nvSpPr>
              <p:cNvPr id="26" name="Freeform 26"/>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AAFF3E"/>
              </a:solidFill>
            </p:spPr>
            <p:txBody>
              <a:bodyPr/>
              <a:lstStyle/>
              <a:p>
                <a:endParaRPr lang="en-US"/>
              </a:p>
            </p:txBody>
          </p:sp>
          <p:sp>
            <p:nvSpPr>
              <p:cNvPr id="27" name="TextBox 27"/>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sp>
          <p:nvSpPr>
            <p:cNvPr id="28" name="TextBox 28"/>
            <p:cNvSpPr txBox="1"/>
            <p:nvPr/>
          </p:nvSpPr>
          <p:spPr>
            <a:xfrm>
              <a:off x="496945" y="0"/>
              <a:ext cx="3977428" cy="444500"/>
            </a:xfrm>
            <a:prstGeom prst="rect">
              <a:avLst/>
            </a:prstGeom>
          </p:spPr>
          <p:txBody>
            <a:bodyPr lIns="0" tIns="0" rIns="0" bIns="0" rtlCol="0" anchor="t">
              <a:spAutoFit/>
            </a:bodyPr>
            <a:lstStyle/>
            <a:p>
              <a:pPr algn="l">
                <a:lnSpc>
                  <a:spcPts val="2685"/>
                </a:lnSpc>
              </a:pPr>
              <a:r>
                <a:rPr lang="en-US" sz="2237">
                  <a:solidFill>
                    <a:srgbClr val="FFFFFF"/>
                  </a:solidFill>
                  <a:latin typeface="HK Modular"/>
                  <a:ea typeface="HK Modular"/>
                  <a:cs typeface="HK Modular"/>
                  <a:sym typeface="HK Modular"/>
                </a:rPr>
                <a:t>OODA ORIENT</a:t>
              </a:r>
            </a:p>
          </p:txBody>
        </p:sp>
      </p:grpSp>
      <p:sp>
        <p:nvSpPr>
          <p:cNvPr id="29" name="AutoShape 29"/>
          <p:cNvSpPr/>
          <p:nvPr/>
        </p:nvSpPr>
        <p:spPr>
          <a:xfrm>
            <a:off x="10162587" y="9731908"/>
            <a:ext cx="6492240" cy="0"/>
          </a:xfrm>
          <a:prstGeom prst="line">
            <a:avLst/>
          </a:prstGeom>
          <a:ln w="38100" cap="flat">
            <a:solidFill>
              <a:srgbClr val="FFFFFF"/>
            </a:solidFill>
            <a:prstDash val="solid"/>
            <a:headEnd type="none" w="sm" len="sm"/>
            <a:tailEnd type="triangle" w="lg" len="med"/>
          </a:ln>
        </p:spPr>
        <p:txBody>
          <a:bodyPr/>
          <a:lstStyle/>
          <a:p>
            <a:endParaRPr lang="en-US"/>
          </a:p>
        </p:txBody>
      </p:sp>
      <p:sp>
        <p:nvSpPr>
          <p:cNvPr id="30" name="Freeform 30"/>
          <p:cNvSpPr/>
          <p:nvPr/>
        </p:nvSpPr>
        <p:spPr>
          <a:xfrm>
            <a:off x="5853687" y="1950133"/>
            <a:ext cx="11301259" cy="4393364"/>
          </a:xfrm>
          <a:custGeom>
            <a:avLst/>
            <a:gdLst/>
            <a:ahLst/>
            <a:cxnLst/>
            <a:rect l="l" t="t" r="r" b="b"/>
            <a:pathLst>
              <a:path w="11301259" h="4393364">
                <a:moveTo>
                  <a:pt x="0" y="0"/>
                </a:moveTo>
                <a:lnTo>
                  <a:pt x="11301259" y="0"/>
                </a:lnTo>
                <a:lnTo>
                  <a:pt x="11301259" y="4393365"/>
                </a:lnTo>
                <a:lnTo>
                  <a:pt x="0" y="4393365"/>
                </a:lnTo>
                <a:lnTo>
                  <a:pt x="0" y="0"/>
                </a:lnTo>
                <a:close/>
              </a:path>
            </a:pathLst>
          </a:custGeom>
          <a:blipFill>
            <a:blip r:embed="rId3"/>
            <a:stretch>
              <a:fillRect/>
            </a:stretch>
          </a:blipFill>
        </p:spPr>
        <p:txBody>
          <a:bodyPr/>
          <a:lstStyle/>
          <a:p>
            <a:endParaRPr lang="en-US"/>
          </a:p>
        </p:txBody>
      </p:sp>
      <p:grpSp>
        <p:nvGrpSpPr>
          <p:cNvPr id="31" name="Group 31"/>
          <p:cNvGrpSpPr/>
          <p:nvPr/>
        </p:nvGrpSpPr>
        <p:grpSpPr>
          <a:xfrm>
            <a:off x="15220289" y="6667354"/>
            <a:ext cx="1434538" cy="2009392"/>
            <a:chOff x="0" y="0"/>
            <a:chExt cx="1912717" cy="2679190"/>
          </a:xfrm>
        </p:grpSpPr>
        <p:sp>
          <p:nvSpPr>
            <p:cNvPr id="32" name="Freeform 32"/>
            <p:cNvSpPr/>
            <p:nvPr/>
          </p:nvSpPr>
          <p:spPr>
            <a:xfrm>
              <a:off x="0" y="0"/>
              <a:ext cx="1912717" cy="1912717"/>
            </a:xfrm>
            <a:custGeom>
              <a:avLst/>
              <a:gdLst/>
              <a:ahLst/>
              <a:cxnLst/>
              <a:rect l="l" t="t" r="r" b="b"/>
              <a:pathLst>
                <a:path w="1912717" h="1912717">
                  <a:moveTo>
                    <a:pt x="0" y="0"/>
                  </a:moveTo>
                  <a:lnTo>
                    <a:pt x="1912717" y="0"/>
                  </a:lnTo>
                  <a:lnTo>
                    <a:pt x="1912717" y="1912717"/>
                  </a:lnTo>
                  <a:lnTo>
                    <a:pt x="0" y="19127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3" name="TextBox 33"/>
            <p:cNvSpPr txBox="1"/>
            <p:nvPr/>
          </p:nvSpPr>
          <p:spPr>
            <a:xfrm>
              <a:off x="54568" y="2012440"/>
              <a:ext cx="1803581" cy="666750"/>
            </a:xfrm>
            <a:prstGeom prst="rect">
              <a:avLst/>
            </a:prstGeom>
          </p:spPr>
          <p:txBody>
            <a:bodyPr lIns="0" tIns="0" rIns="0" bIns="0" rtlCol="0" anchor="t">
              <a:spAutoFit/>
            </a:bodyPr>
            <a:lstStyle/>
            <a:p>
              <a:pPr marL="0" lvl="0" indent="0" algn="l">
                <a:lnSpc>
                  <a:spcPts val="4200"/>
                </a:lnSpc>
                <a:spcBef>
                  <a:spcPct val="0"/>
                </a:spcBef>
              </a:pPr>
              <a:r>
                <a:rPr lang="en-US" sz="3000" b="1">
                  <a:solidFill>
                    <a:srgbClr val="284009"/>
                  </a:solidFill>
                  <a:latin typeface="Montserrat Bold"/>
                  <a:ea typeface="Montserrat Bold"/>
                  <a:cs typeface="Montserrat Bold"/>
                  <a:sym typeface="Montserrat Bold"/>
                </a:rPr>
                <a:t>Orient</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1909">
                <a:alpha val="100000"/>
              </a:srgbClr>
            </a:gs>
            <a:gs pos="100000">
              <a:srgbClr val="73A65E">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22024" y="0"/>
            <a:ext cx="18415360" cy="10287000"/>
            <a:chOff x="0" y="0"/>
            <a:chExt cx="24553814" cy="13716000"/>
          </a:xfrm>
        </p:grpSpPr>
        <p:sp>
          <p:nvSpPr>
            <p:cNvPr id="3" name="AutoShape 3"/>
            <p:cNvSpPr/>
            <p:nvPr/>
          </p:nvSpPr>
          <p:spPr>
            <a:xfrm flipV="1">
              <a:off x="7" y="1358900"/>
              <a:ext cx="24384000" cy="0"/>
            </a:xfrm>
            <a:prstGeom prst="line">
              <a:avLst/>
            </a:prstGeom>
            <a:ln w="25400" cap="flat">
              <a:solidFill>
                <a:srgbClr val="FFFFFF"/>
              </a:solidFill>
              <a:prstDash val="solid"/>
              <a:headEnd type="none" w="sm" len="sm"/>
              <a:tailEnd type="none" w="sm" len="sm"/>
            </a:ln>
          </p:spPr>
          <p:txBody>
            <a:bodyPr/>
            <a:lstStyle/>
            <a:p>
              <a:endParaRPr lang="en-US"/>
            </a:p>
          </p:txBody>
        </p:sp>
        <p:sp>
          <p:nvSpPr>
            <p:cNvPr id="4" name="AutoShape 4"/>
            <p:cNvSpPr/>
            <p:nvPr/>
          </p:nvSpPr>
          <p:spPr>
            <a:xfrm flipH="1">
              <a:off x="1384307" y="0"/>
              <a:ext cx="0" cy="13716000"/>
            </a:xfrm>
            <a:prstGeom prst="line">
              <a:avLst/>
            </a:prstGeom>
            <a:ln w="25400" cap="flat">
              <a:solidFill>
                <a:srgbClr val="FFFFFF"/>
              </a:solidFill>
              <a:prstDash val="solid"/>
              <a:headEnd type="none" w="sm" len="sm"/>
              <a:tailEnd type="none" w="sm" len="sm"/>
            </a:ln>
          </p:spPr>
          <p:txBody>
            <a:bodyPr/>
            <a:lstStyle/>
            <a:p>
              <a:endParaRPr lang="en-US"/>
            </a:p>
          </p:txBody>
        </p:sp>
        <p:sp>
          <p:nvSpPr>
            <p:cNvPr id="5" name="AutoShape 5"/>
            <p:cNvSpPr/>
            <p:nvPr/>
          </p:nvSpPr>
          <p:spPr>
            <a:xfrm>
              <a:off x="23025107" y="0"/>
              <a:ext cx="0" cy="13716000"/>
            </a:xfrm>
            <a:prstGeom prst="line">
              <a:avLst/>
            </a:prstGeom>
            <a:ln w="25400" cap="flat">
              <a:solidFill>
                <a:srgbClr val="FFFFFF"/>
              </a:solidFill>
              <a:prstDash val="solid"/>
              <a:headEnd type="none" w="sm" len="sm"/>
              <a:tailEnd type="none" w="sm" len="sm"/>
            </a:ln>
          </p:spPr>
          <p:txBody>
            <a:bodyPr/>
            <a:lstStyle/>
            <a:p>
              <a:endParaRPr lang="en-US"/>
            </a:p>
          </p:txBody>
        </p:sp>
        <p:sp>
          <p:nvSpPr>
            <p:cNvPr id="6" name="AutoShape 6"/>
            <p:cNvSpPr/>
            <p:nvPr/>
          </p:nvSpPr>
          <p:spPr>
            <a:xfrm flipV="1">
              <a:off x="7" y="12331700"/>
              <a:ext cx="24553801" cy="12700"/>
            </a:xfrm>
            <a:prstGeom prst="line">
              <a:avLst/>
            </a:prstGeom>
            <a:ln w="25400" cap="flat">
              <a:solidFill>
                <a:srgbClr val="FFFFFF"/>
              </a:solidFill>
              <a:prstDash val="solid"/>
              <a:headEnd type="none" w="sm" len="sm"/>
              <a:tailEnd type="none" w="sm" len="sm"/>
            </a:ln>
          </p:spPr>
          <p:txBody>
            <a:bodyPr/>
            <a:lstStyle/>
            <a:p>
              <a:endParaRPr lang="en-US"/>
            </a:p>
          </p:txBody>
        </p:sp>
        <p:grpSp>
          <p:nvGrpSpPr>
            <p:cNvPr id="7" name="Group 7"/>
            <p:cNvGrpSpPr/>
            <p:nvPr/>
          </p:nvGrpSpPr>
          <p:grpSpPr>
            <a:xfrm rot="5400000">
              <a:off x="1354463" y="6649092"/>
              <a:ext cx="477503" cy="417815"/>
              <a:chOff x="0" y="0"/>
              <a:chExt cx="812800" cy="711200"/>
            </a:xfrm>
          </p:grpSpPr>
          <p:sp>
            <p:nvSpPr>
              <p:cNvPr id="8" name="Freeform 8"/>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en-US"/>
              </a:p>
            </p:txBody>
          </p:sp>
          <p:sp>
            <p:nvSpPr>
              <p:cNvPr id="9" name="TextBox 9"/>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grpSp>
          <p:nvGrpSpPr>
            <p:cNvPr id="10" name="Group 10"/>
            <p:cNvGrpSpPr/>
            <p:nvPr/>
          </p:nvGrpSpPr>
          <p:grpSpPr>
            <a:xfrm rot="-5400000">
              <a:off x="22577447" y="6649092"/>
              <a:ext cx="477503" cy="417815"/>
              <a:chOff x="0" y="0"/>
              <a:chExt cx="812800" cy="711200"/>
            </a:xfrm>
          </p:grpSpPr>
          <p:sp>
            <p:nvSpPr>
              <p:cNvPr id="11" name="Freeform 11"/>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en-US"/>
              </a:p>
            </p:txBody>
          </p:sp>
          <p:sp>
            <p:nvSpPr>
              <p:cNvPr id="12" name="TextBox 12"/>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grpSp>
          <p:nvGrpSpPr>
            <p:cNvPr id="13" name="Group 13"/>
            <p:cNvGrpSpPr/>
            <p:nvPr/>
          </p:nvGrpSpPr>
          <p:grpSpPr>
            <a:xfrm rot="-10800000">
              <a:off x="11953255" y="1371600"/>
              <a:ext cx="477503" cy="417815"/>
              <a:chOff x="0" y="0"/>
              <a:chExt cx="812800" cy="711200"/>
            </a:xfrm>
          </p:grpSpPr>
          <p:sp>
            <p:nvSpPr>
              <p:cNvPr id="14" name="Freeform 14"/>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en-US"/>
              </a:p>
            </p:txBody>
          </p:sp>
          <p:sp>
            <p:nvSpPr>
              <p:cNvPr id="15" name="TextBox 15"/>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grpSp>
          <p:nvGrpSpPr>
            <p:cNvPr id="16" name="Group 16"/>
            <p:cNvGrpSpPr/>
            <p:nvPr/>
          </p:nvGrpSpPr>
          <p:grpSpPr>
            <a:xfrm>
              <a:off x="11953255" y="11913885"/>
              <a:ext cx="477503" cy="417815"/>
              <a:chOff x="0" y="0"/>
              <a:chExt cx="812800" cy="711200"/>
            </a:xfrm>
          </p:grpSpPr>
          <p:sp>
            <p:nvSpPr>
              <p:cNvPr id="17" name="Freeform 17"/>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en-US"/>
              </a:p>
            </p:txBody>
          </p:sp>
          <p:sp>
            <p:nvSpPr>
              <p:cNvPr id="18" name="TextBox 18"/>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grpSp>
      <p:grpSp>
        <p:nvGrpSpPr>
          <p:cNvPr id="19" name="Group 19"/>
          <p:cNvGrpSpPr/>
          <p:nvPr/>
        </p:nvGrpSpPr>
        <p:grpSpPr>
          <a:xfrm>
            <a:off x="5853687" y="1409140"/>
            <a:ext cx="10985455" cy="7468720"/>
            <a:chOff x="0" y="0"/>
            <a:chExt cx="2893288" cy="1967070"/>
          </a:xfrm>
        </p:grpSpPr>
        <p:sp>
          <p:nvSpPr>
            <p:cNvPr id="20" name="Freeform 20"/>
            <p:cNvSpPr/>
            <p:nvPr/>
          </p:nvSpPr>
          <p:spPr>
            <a:xfrm>
              <a:off x="0" y="0"/>
              <a:ext cx="2893289" cy="1967070"/>
            </a:xfrm>
            <a:custGeom>
              <a:avLst/>
              <a:gdLst/>
              <a:ahLst/>
              <a:cxnLst/>
              <a:rect l="l" t="t" r="r" b="b"/>
              <a:pathLst>
                <a:path w="2893289" h="1967070">
                  <a:moveTo>
                    <a:pt x="0" y="0"/>
                  </a:moveTo>
                  <a:lnTo>
                    <a:pt x="2893289" y="0"/>
                  </a:lnTo>
                  <a:lnTo>
                    <a:pt x="2893289" y="1967070"/>
                  </a:lnTo>
                  <a:lnTo>
                    <a:pt x="0" y="1967070"/>
                  </a:lnTo>
                  <a:close/>
                </a:path>
              </a:pathLst>
            </a:custGeom>
            <a:solidFill>
              <a:srgbClr val="AAFF3E"/>
            </a:solidFill>
            <a:ln w="38100" cap="sq">
              <a:solidFill>
                <a:srgbClr val="FFFFFF"/>
              </a:solidFill>
              <a:prstDash val="solid"/>
              <a:miter/>
            </a:ln>
          </p:spPr>
          <p:txBody>
            <a:bodyPr/>
            <a:lstStyle/>
            <a:p>
              <a:endParaRPr lang="en-US"/>
            </a:p>
          </p:txBody>
        </p:sp>
        <p:sp>
          <p:nvSpPr>
            <p:cNvPr id="21" name="TextBox 21"/>
            <p:cNvSpPr txBox="1"/>
            <p:nvPr/>
          </p:nvSpPr>
          <p:spPr>
            <a:xfrm>
              <a:off x="0" y="-9525"/>
              <a:ext cx="2893288" cy="1976595"/>
            </a:xfrm>
            <a:prstGeom prst="rect">
              <a:avLst/>
            </a:prstGeom>
          </p:spPr>
          <p:txBody>
            <a:bodyPr lIns="50800" tIns="50800" rIns="50800" bIns="50800" rtlCol="0" anchor="ctr"/>
            <a:lstStyle/>
            <a:p>
              <a:pPr marL="0" lvl="0" indent="0" algn="l">
                <a:lnSpc>
                  <a:spcPts val="4080"/>
                </a:lnSpc>
                <a:spcBef>
                  <a:spcPct val="0"/>
                </a:spcBef>
              </a:pPr>
              <a:endParaRPr/>
            </a:p>
          </p:txBody>
        </p:sp>
      </p:grpSp>
      <p:sp>
        <p:nvSpPr>
          <p:cNvPr id="22" name="AutoShape 22"/>
          <p:cNvSpPr/>
          <p:nvPr/>
        </p:nvSpPr>
        <p:spPr>
          <a:xfrm>
            <a:off x="10162587" y="9731908"/>
            <a:ext cx="6492240" cy="0"/>
          </a:xfrm>
          <a:prstGeom prst="line">
            <a:avLst/>
          </a:prstGeom>
          <a:ln w="38100" cap="flat">
            <a:solidFill>
              <a:srgbClr val="AAFF3E"/>
            </a:solidFill>
            <a:prstDash val="solid"/>
            <a:headEnd type="none" w="sm" len="sm"/>
            <a:tailEnd type="triangle" w="lg" len="med"/>
          </a:ln>
        </p:spPr>
        <p:txBody>
          <a:bodyPr/>
          <a:lstStyle/>
          <a:p>
            <a:endParaRPr lang="en-US"/>
          </a:p>
        </p:txBody>
      </p:sp>
      <p:sp>
        <p:nvSpPr>
          <p:cNvPr id="23" name="Freeform 23"/>
          <p:cNvSpPr/>
          <p:nvPr/>
        </p:nvSpPr>
        <p:spPr>
          <a:xfrm>
            <a:off x="1339091" y="1205044"/>
            <a:ext cx="4059165" cy="9658055"/>
          </a:xfrm>
          <a:custGeom>
            <a:avLst/>
            <a:gdLst/>
            <a:ahLst/>
            <a:cxnLst/>
            <a:rect l="l" t="t" r="r" b="b"/>
            <a:pathLst>
              <a:path w="4059165" h="9658055">
                <a:moveTo>
                  <a:pt x="0" y="0"/>
                </a:moveTo>
                <a:lnTo>
                  <a:pt x="4059165" y="0"/>
                </a:lnTo>
                <a:lnTo>
                  <a:pt x="4059165" y="9658055"/>
                </a:lnTo>
                <a:lnTo>
                  <a:pt x="0" y="9658055"/>
                </a:lnTo>
                <a:lnTo>
                  <a:pt x="0" y="0"/>
                </a:lnTo>
                <a:close/>
              </a:path>
            </a:pathLst>
          </a:custGeom>
          <a:blipFill>
            <a:blip r:embed="rId2"/>
            <a:stretch>
              <a:fillRect t="-21007" r="-87504"/>
            </a:stretch>
          </a:blipFill>
        </p:spPr>
        <p:txBody>
          <a:bodyPr/>
          <a:lstStyle/>
          <a:p>
            <a:endParaRPr lang="en-US"/>
          </a:p>
        </p:txBody>
      </p:sp>
      <p:grpSp>
        <p:nvGrpSpPr>
          <p:cNvPr id="24" name="Group 24"/>
          <p:cNvGrpSpPr/>
          <p:nvPr/>
        </p:nvGrpSpPr>
        <p:grpSpPr>
          <a:xfrm>
            <a:off x="1620570" y="355456"/>
            <a:ext cx="3355780" cy="333375"/>
            <a:chOff x="0" y="0"/>
            <a:chExt cx="4474373" cy="444500"/>
          </a:xfrm>
        </p:grpSpPr>
        <p:grpSp>
          <p:nvGrpSpPr>
            <p:cNvPr id="25" name="Group 25"/>
            <p:cNvGrpSpPr/>
            <p:nvPr/>
          </p:nvGrpSpPr>
          <p:grpSpPr>
            <a:xfrm rot="5400000">
              <a:off x="-26425" y="48130"/>
              <a:ext cx="422795" cy="369945"/>
              <a:chOff x="0" y="0"/>
              <a:chExt cx="812800" cy="711200"/>
            </a:xfrm>
          </p:grpSpPr>
          <p:sp>
            <p:nvSpPr>
              <p:cNvPr id="26" name="Freeform 26"/>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AAFF3E"/>
              </a:solidFill>
            </p:spPr>
            <p:txBody>
              <a:bodyPr/>
              <a:lstStyle/>
              <a:p>
                <a:endParaRPr lang="en-US"/>
              </a:p>
            </p:txBody>
          </p:sp>
          <p:sp>
            <p:nvSpPr>
              <p:cNvPr id="27" name="TextBox 27"/>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sp>
          <p:nvSpPr>
            <p:cNvPr id="28" name="TextBox 28"/>
            <p:cNvSpPr txBox="1"/>
            <p:nvPr/>
          </p:nvSpPr>
          <p:spPr>
            <a:xfrm>
              <a:off x="496945" y="0"/>
              <a:ext cx="3977428" cy="444500"/>
            </a:xfrm>
            <a:prstGeom prst="rect">
              <a:avLst/>
            </a:prstGeom>
          </p:spPr>
          <p:txBody>
            <a:bodyPr lIns="0" tIns="0" rIns="0" bIns="0" rtlCol="0" anchor="t">
              <a:spAutoFit/>
            </a:bodyPr>
            <a:lstStyle/>
            <a:p>
              <a:pPr algn="l">
                <a:lnSpc>
                  <a:spcPts val="2685"/>
                </a:lnSpc>
              </a:pPr>
              <a:r>
                <a:rPr lang="en-US" sz="2237">
                  <a:solidFill>
                    <a:srgbClr val="FFFFFF"/>
                  </a:solidFill>
                  <a:latin typeface="HK Modular"/>
                  <a:ea typeface="HK Modular"/>
                  <a:cs typeface="HK Modular"/>
                  <a:sym typeface="HK Modular"/>
                </a:rPr>
                <a:t>OODA ORIENT</a:t>
              </a:r>
            </a:p>
          </p:txBody>
        </p:sp>
      </p:grpSp>
      <p:sp>
        <p:nvSpPr>
          <p:cNvPr id="29" name="AutoShape 29"/>
          <p:cNvSpPr/>
          <p:nvPr/>
        </p:nvSpPr>
        <p:spPr>
          <a:xfrm>
            <a:off x="10162587" y="9731908"/>
            <a:ext cx="6492240" cy="0"/>
          </a:xfrm>
          <a:prstGeom prst="line">
            <a:avLst/>
          </a:prstGeom>
          <a:ln w="38100" cap="flat">
            <a:solidFill>
              <a:srgbClr val="FFFFFF"/>
            </a:solidFill>
            <a:prstDash val="solid"/>
            <a:headEnd type="none" w="sm" len="sm"/>
            <a:tailEnd type="triangle" w="lg" len="med"/>
          </a:ln>
        </p:spPr>
        <p:txBody>
          <a:bodyPr/>
          <a:lstStyle/>
          <a:p>
            <a:endParaRPr lang="en-US"/>
          </a:p>
        </p:txBody>
      </p:sp>
      <p:grpSp>
        <p:nvGrpSpPr>
          <p:cNvPr id="30" name="Group 30"/>
          <p:cNvGrpSpPr/>
          <p:nvPr/>
        </p:nvGrpSpPr>
        <p:grpSpPr>
          <a:xfrm>
            <a:off x="15220289" y="6667354"/>
            <a:ext cx="1434538" cy="2009392"/>
            <a:chOff x="0" y="0"/>
            <a:chExt cx="1912717" cy="2679190"/>
          </a:xfrm>
        </p:grpSpPr>
        <p:sp>
          <p:nvSpPr>
            <p:cNvPr id="31" name="Freeform 31"/>
            <p:cNvSpPr/>
            <p:nvPr/>
          </p:nvSpPr>
          <p:spPr>
            <a:xfrm>
              <a:off x="0" y="0"/>
              <a:ext cx="1912717" cy="1912717"/>
            </a:xfrm>
            <a:custGeom>
              <a:avLst/>
              <a:gdLst/>
              <a:ahLst/>
              <a:cxnLst/>
              <a:rect l="l" t="t" r="r" b="b"/>
              <a:pathLst>
                <a:path w="1912717" h="1912717">
                  <a:moveTo>
                    <a:pt x="0" y="0"/>
                  </a:moveTo>
                  <a:lnTo>
                    <a:pt x="1912717" y="0"/>
                  </a:lnTo>
                  <a:lnTo>
                    <a:pt x="1912717" y="1912717"/>
                  </a:lnTo>
                  <a:lnTo>
                    <a:pt x="0" y="19127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2" name="TextBox 32"/>
            <p:cNvSpPr txBox="1"/>
            <p:nvPr/>
          </p:nvSpPr>
          <p:spPr>
            <a:xfrm>
              <a:off x="54568" y="2012440"/>
              <a:ext cx="1803581" cy="666750"/>
            </a:xfrm>
            <a:prstGeom prst="rect">
              <a:avLst/>
            </a:prstGeom>
          </p:spPr>
          <p:txBody>
            <a:bodyPr lIns="0" tIns="0" rIns="0" bIns="0" rtlCol="0" anchor="t">
              <a:spAutoFit/>
            </a:bodyPr>
            <a:lstStyle/>
            <a:p>
              <a:pPr marL="0" lvl="0" indent="0" algn="l">
                <a:lnSpc>
                  <a:spcPts val="4200"/>
                </a:lnSpc>
                <a:spcBef>
                  <a:spcPct val="0"/>
                </a:spcBef>
              </a:pPr>
              <a:r>
                <a:rPr lang="en-US" sz="3000" b="1">
                  <a:solidFill>
                    <a:srgbClr val="284009"/>
                  </a:solidFill>
                  <a:latin typeface="Montserrat Bold"/>
                  <a:ea typeface="Montserrat Bold"/>
                  <a:cs typeface="Montserrat Bold"/>
                  <a:sym typeface="Montserrat Bold"/>
                </a:rPr>
                <a:t>Orient</a:t>
              </a:r>
            </a:p>
          </p:txBody>
        </p:sp>
      </p:grpSp>
      <p:sp>
        <p:nvSpPr>
          <p:cNvPr id="33" name="Freeform 33"/>
          <p:cNvSpPr/>
          <p:nvPr/>
        </p:nvSpPr>
        <p:spPr>
          <a:xfrm>
            <a:off x="5537882" y="3905687"/>
            <a:ext cx="11301259" cy="1723442"/>
          </a:xfrm>
          <a:custGeom>
            <a:avLst/>
            <a:gdLst/>
            <a:ahLst/>
            <a:cxnLst/>
            <a:rect l="l" t="t" r="r" b="b"/>
            <a:pathLst>
              <a:path w="11301259" h="1723442">
                <a:moveTo>
                  <a:pt x="0" y="0"/>
                </a:moveTo>
                <a:lnTo>
                  <a:pt x="11301259" y="0"/>
                </a:lnTo>
                <a:lnTo>
                  <a:pt x="11301259" y="1723442"/>
                </a:lnTo>
                <a:lnTo>
                  <a:pt x="0" y="1723442"/>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1909">
                <a:alpha val="100000"/>
              </a:srgbClr>
            </a:gs>
            <a:gs pos="100000">
              <a:srgbClr val="73A65E">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22024" y="0"/>
            <a:ext cx="18415360" cy="10287000"/>
            <a:chOff x="0" y="0"/>
            <a:chExt cx="24553814" cy="13716000"/>
          </a:xfrm>
        </p:grpSpPr>
        <p:sp>
          <p:nvSpPr>
            <p:cNvPr id="3" name="AutoShape 3"/>
            <p:cNvSpPr/>
            <p:nvPr/>
          </p:nvSpPr>
          <p:spPr>
            <a:xfrm flipV="1">
              <a:off x="7" y="1358900"/>
              <a:ext cx="24384000" cy="0"/>
            </a:xfrm>
            <a:prstGeom prst="line">
              <a:avLst/>
            </a:prstGeom>
            <a:ln w="25400" cap="flat">
              <a:solidFill>
                <a:srgbClr val="FFFFFF"/>
              </a:solidFill>
              <a:prstDash val="solid"/>
              <a:headEnd type="none" w="sm" len="sm"/>
              <a:tailEnd type="none" w="sm" len="sm"/>
            </a:ln>
          </p:spPr>
          <p:txBody>
            <a:bodyPr/>
            <a:lstStyle/>
            <a:p>
              <a:endParaRPr lang="en-US"/>
            </a:p>
          </p:txBody>
        </p:sp>
        <p:sp>
          <p:nvSpPr>
            <p:cNvPr id="4" name="AutoShape 4"/>
            <p:cNvSpPr/>
            <p:nvPr/>
          </p:nvSpPr>
          <p:spPr>
            <a:xfrm flipH="1">
              <a:off x="1384307" y="0"/>
              <a:ext cx="0" cy="13716000"/>
            </a:xfrm>
            <a:prstGeom prst="line">
              <a:avLst/>
            </a:prstGeom>
            <a:ln w="25400" cap="flat">
              <a:solidFill>
                <a:srgbClr val="FFFFFF"/>
              </a:solidFill>
              <a:prstDash val="solid"/>
              <a:headEnd type="none" w="sm" len="sm"/>
              <a:tailEnd type="none" w="sm" len="sm"/>
            </a:ln>
          </p:spPr>
          <p:txBody>
            <a:bodyPr/>
            <a:lstStyle/>
            <a:p>
              <a:endParaRPr lang="en-US"/>
            </a:p>
          </p:txBody>
        </p:sp>
        <p:sp>
          <p:nvSpPr>
            <p:cNvPr id="5" name="AutoShape 5"/>
            <p:cNvSpPr/>
            <p:nvPr/>
          </p:nvSpPr>
          <p:spPr>
            <a:xfrm>
              <a:off x="23025107" y="0"/>
              <a:ext cx="0" cy="13716000"/>
            </a:xfrm>
            <a:prstGeom prst="line">
              <a:avLst/>
            </a:prstGeom>
            <a:ln w="25400" cap="flat">
              <a:solidFill>
                <a:srgbClr val="FFFFFF"/>
              </a:solidFill>
              <a:prstDash val="solid"/>
              <a:headEnd type="none" w="sm" len="sm"/>
              <a:tailEnd type="none" w="sm" len="sm"/>
            </a:ln>
          </p:spPr>
          <p:txBody>
            <a:bodyPr/>
            <a:lstStyle/>
            <a:p>
              <a:endParaRPr lang="en-US"/>
            </a:p>
          </p:txBody>
        </p:sp>
        <p:sp>
          <p:nvSpPr>
            <p:cNvPr id="6" name="AutoShape 6"/>
            <p:cNvSpPr/>
            <p:nvPr/>
          </p:nvSpPr>
          <p:spPr>
            <a:xfrm flipV="1">
              <a:off x="7" y="12331700"/>
              <a:ext cx="24553801" cy="12700"/>
            </a:xfrm>
            <a:prstGeom prst="line">
              <a:avLst/>
            </a:prstGeom>
            <a:ln w="25400" cap="flat">
              <a:solidFill>
                <a:srgbClr val="FFFFFF"/>
              </a:solidFill>
              <a:prstDash val="solid"/>
              <a:headEnd type="none" w="sm" len="sm"/>
              <a:tailEnd type="none" w="sm" len="sm"/>
            </a:ln>
          </p:spPr>
          <p:txBody>
            <a:bodyPr/>
            <a:lstStyle/>
            <a:p>
              <a:endParaRPr lang="en-US"/>
            </a:p>
          </p:txBody>
        </p:sp>
        <p:grpSp>
          <p:nvGrpSpPr>
            <p:cNvPr id="7" name="Group 7"/>
            <p:cNvGrpSpPr/>
            <p:nvPr/>
          </p:nvGrpSpPr>
          <p:grpSpPr>
            <a:xfrm rot="5400000">
              <a:off x="1354463" y="6649092"/>
              <a:ext cx="477503" cy="417815"/>
              <a:chOff x="0" y="0"/>
              <a:chExt cx="812800" cy="711200"/>
            </a:xfrm>
          </p:grpSpPr>
          <p:sp>
            <p:nvSpPr>
              <p:cNvPr id="8" name="Freeform 8"/>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en-US"/>
              </a:p>
            </p:txBody>
          </p:sp>
          <p:sp>
            <p:nvSpPr>
              <p:cNvPr id="9" name="TextBox 9"/>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grpSp>
          <p:nvGrpSpPr>
            <p:cNvPr id="10" name="Group 10"/>
            <p:cNvGrpSpPr/>
            <p:nvPr/>
          </p:nvGrpSpPr>
          <p:grpSpPr>
            <a:xfrm rot="-5400000">
              <a:off x="22577447" y="6649092"/>
              <a:ext cx="477503" cy="417815"/>
              <a:chOff x="0" y="0"/>
              <a:chExt cx="812800" cy="711200"/>
            </a:xfrm>
          </p:grpSpPr>
          <p:sp>
            <p:nvSpPr>
              <p:cNvPr id="11" name="Freeform 11"/>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en-US"/>
              </a:p>
            </p:txBody>
          </p:sp>
          <p:sp>
            <p:nvSpPr>
              <p:cNvPr id="12" name="TextBox 12"/>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grpSp>
          <p:nvGrpSpPr>
            <p:cNvPr id="13" name="Group 13"/>
            <p:cNvGrpSpPr/>
            <p:nvPr/>
          </p:nvGrpSpPr>
          <p:grpSpPr>
            <a:xfrm rot="-10800000">
              <a:off x="11953255" y="1371600"/>
              <a:ext cx="477503" cy="417815"/>
              <a:chOff x="0" y="0"/>
              <a:chExt cx="812800" cy="711200"/>
            </a:xfrm>
          </p:grpSpPr>
          <p:sp>
            <p:nvSpPr>
              <p:cNvPr id="14" name="Freeform 14"/>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en-US"/>
              </a:p>
            </p:txBody>
          </p:sp>
          <p:sp>
            <p:nvSpPr>
              <p:cNvPr id="15" name="TextBox 15"/>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grpSp>
          <p:nvGrpSpPr>
            <p:cNvPr id="16" name="Group 16"/>
            <p:cNvGrpSpPr/>
            <p:nvPr/>
          </p:nvGrpSpPr>
          <p:grpSpPr>
            <a:xfrm>
              <a:off x="11953255" y="11913885"/>
              <a:ext cx="477503" cy="417815"/>
              <a:chOff x="0" y="0"/>
              <a:chExt cx="812800" cy="711200"/>
            </a:xfrm>
          </p:grpSpPr>
          <p:sp>
            <p:nvSpPr>
              <p:cNvPr id="17" name="Freeform 17"/>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en-US"/>
              </a:p>
            </p:txBody>
          </p:sp>
          <p:sp>
            <p:nvSpPr>
              <p:cNvPr id="18" name="TextBox 18"/>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grpSp>
      <p:grpSp>
        <p:nvGrpSpPr>
          <p:cNvPr id="19" name="Group 19"/>
          <p:cNvGrpSpPr/>
          <p:nvPr/>
        </p:nvGrpSpPr>
        <p:grpSpPr>
          <a:xfrm>
            <a:off x="5853687" y="1409140"/>
            <a:ext cx="10985455" cy="7468720"/>
            <a:chOff x="0" y="0"/>
            <a:chExt cx="2893288" cy="1967070"/>
          </a:xfrm>
        </p:grpSpPr>
        <p:sp>
          <p:nvSpPr>
            <p:cNvPr id="20" name="Freeform 20"/>
            <p:cNvSpPr/>
            <p:nvPr/>
          </p:nvSpPr>
          <p:spPr>
            <a:xfrm>
              <a:off x="0" y="0"/>
              <a:ext cx="2893289" cy="1967070"/>
            </a:xfrm>
            <a:custGeom>
              <a:avLst/>
              <a:gdLst/>
              <a:ahLst/>
              <a:cxnLst/>
              <a:rect l="l" t="t" r="r" b="b"/>
              <a:pathLst>
                <a:path w="2893289" h="1967070">
                  <a:moveTo>
                    <a:pt x="0" y="0"/>
                  </a:moveTo>
                  <a:lnTo>
                    <a:pt x="2893289" y="0"/>
                  </a:lnTo>
                  <a:lnTo>
                    <a:pt x="2893289" y="1967070"/>
                  </a:lnTo>
                  <a:lnTo>
                    <a:pt x="0" y="1967070"/>
                  </a:lnTo>
                  <a:close/>
                </a:path>
              </a:pathLst>
            </a:custGeom>
            <a:solidFill>
              <a:srgbClr val="AAFF3E"/>
            </a:solidFill>
            <a:ln w="38100" cap="sq">
              <a:solidFill>
                <a:srgbClr val="FFFFFF"/>
              </a:solidFill>
              <a:prstDash val="solid"/>
              <a:miter/>
            </a:ln>
          </p:spPr>
          <p:txBody>
            <a:bodyPr/>
            <a:lstStyle/>
            <a:p>
              <a:endParaRPr lang="en-US"/>
            </a:p>
          </p:txBody>
        </p:sp>
        <p:sp>
          <p:nvSpPr>
            <p:cNvPr id="21" name="TextBox 21"/>
            <p:cNvSpPr txBox="1"/>
            <p:nvPr/>
          </p:nvSpPr>
          <p:spPr>
            <a:xfrm>
              <a:off x="0" y="-9525"/>
              <a:ext cx="2893288" cy="1976595"/>
            </a:xfrm>
            <a:prstGeom prst="rect">
              <a:avLst/>
            </a:prstGeom>
          </p:spPr>
          <p:txBody>
            <a:bodyPr lIns="50800" tIns="50800" rIns="50800" bIns="50800" rtlCol="0" anchor="ctr"/>
            <a:lstStyle/>
            <a:p>
              <a:pPr marL="0" lvl="0" indent="0" algn="l">
                <a:lnSpc>
                  <a:spcPts val="4080"/>
                </a:lnSpc>
                <a:spcBef>
                  <a:spcPct val="0"/>
                </a:spcBef>
              </a:pPr>
              <a:endParaRPr/>
            </a:p>
          </p:txBody>
        </p:sp>
      </p:grpSp>
      <p:sp>
        <p:nvSpPr>
          <p:cNvPr id="22" name="AutoShape 22"/>
          <p:cNvSpPr/>
          <p:nvPr/>
        </p:nvSpPr>
        <p:spPr>
          <a:xfrm>
            <a:off x="10162587" y="9731908"/>
            <a:ext cx="6492240" cy="0"/>
          </a:xfrm>
          <a:prstGeom prst="line">
            <a:avLst/>
          </a:prstGeom>
          <a:ln w="38100" cap="flat">
            <a:solidFill>
              <a:srgbClr val="AAFF3E"/>
            </a:solidFill>
            <a:prstDash val="solid"/>
            <a:headEnd type="none" w="sm" len="sm"/>
            <a:tailEnd type="triangle" w="lg" len="med"/>
          </a:ln>
        </p:spPr>
        <p:txBody>
          <a:bodyPr/>
          <a:lstStyle/>
          <a:p>
            <a:endParaRPr lang="en-US"/>
          </a:p>
        </p:txBody>
      </p:sp>
      <p:sp>
        <p:nvSpPr>
          <p:cNvPr id="23" name="Freeform 23"/>
          <p:cNvSpPr/>
          <p:nvPr/>
        </p:nvSpPr>
        <p:spPr>
          <a:xfrm>
            <a:off x="1339091" y="1205044"/>
            <a:ext cx="4059165" cy="9658055"/>
          </a:xfrm>
          <a:custGeom>
            <a:avLst/>
            <a:gdLst/>
            <a:ahLst/>
            <a:cxnLst/>
            <a:rect l="l" t="t" r="r" b="b"/>
            <a:pathLst>
              <a:path w="4059165" h="9658055">
                <a:moveTo>
                  <a:pt x="0" y="0"/>
                </a:moveTo>
                <a:lnTo>
                  <a:pt x="4059165" y="0"/>
                </a:lnTo>
                <a:lnTo>
                  <a:pt x="4059165" y="9658055"/>
                </a:lnTo>
                <a:lnTo>
                  <a:pt x="0" y="9658055"/>
                </a:lnTo>
                <a:lnTo>
                  <a:pt x="0" y="0"/>
                </a:lnTo>
                <a:close/>
              </a:path>
            </a:pathLst>
          </a:custGeom>
          <a:blipFill>
            <a:blip r:embed="rId2"/>
            <a:stretch>
              <a:fillRect t="-21007" r="-87504"/>
            </a:stretch>
          </a:blipFill>
        </p:spPr>
        <p:txBody>
          <a:bodyPr/>
          <a:lstStyle/>
          <a:p>
            <a:endParaRPr lang="en-US"/>
          </a:p>
        </p:txBody>
      </p:sp>
      <p:grpSp>
        <p:nvGrpSpPr>
          <p:cNvPr id="24" name="Group 24"/>
          <p:cNvGrpSpPr/>
          <p:nvPr/>
        </p:nvGrpSpPr>
        <p:grpSpPr>
          <a:xfrm>
            <a:off x="1620570" y="355456"/>
            <a:ext cx="3355780" cy="333375"/>
            <a:chOff x="0" y="0"/>
            <a:chExt cx="4474373" cy="444500"/>
          </a:xfrm>
        </p:grpSpPr>
        <p:grpSp>
          <p:nvGrpSpPr>
            <p:cNvPr id="25" name="Group 25"/>
            <p:cNvGrpSpPr/>
            <p:nvPr/>
          </p:nvGrpSpPr>
          <p:grpSpPr>
            <a:xfrm rot="5400000">
              <a:off x="-26425" y="48130"/>
              <a:ext cx="422795" cy="369945"/>
              <a:chOff x="0" y="0"/>
              <a:chExt cx="812800" cy="711200"/>
            </a:xfrm>
          </p:grpSpPr>
          <p:sp>
            <p:nvSpPr>
              <p:cNvPr id="26" name="Freeform 26"/>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AAFF3E"/>
              </a:solidFill>
            </p:spPr>
            <p:txBody>
              <a:bodyPr/>
              <a:lstStyle/>
              <a:p>
                <a:endParaRPr lang="en-US"/>
              </a:p>
            </p:txBody>
          </p:sp>
          <p:sp>
            <p:nvSpPr>
              <p:cNvPr id="27" name="TextBox 27"/>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sp>
          <p:nvSpPr>
            <p:cNvPr id="28" name="TextBox 28"/>
            <p:cNvSpPr txBox="1"/>
            <p:nvPr/>
          </p:nvSpPr>
          <p:spPr>
            <a:xfrm>
              <a:off x="496945" y="0"/>
              <a:ext cx="3977428" cy="444500"/>
            </a:xfrm>
            <a:prstGeom prst="rect">
              <a:avLst/>
            </a:prstGeom>
          </p:spPr>
          <p:txBody>
            <a:bodyPr lIns="0" tIns="0" rIns="0" bIns="0" rtlCol="0" anchor="t">
              <a:spAutoFit/>
            </a:bodyPr>
            <a:lstStyle/>
            <a:p>
              <a:pPr algn="l">
                <a:lnSpc>
                  <a:spcPts val="2685"/>
                </a:lnSpc>
              </a:pPr>
              <a:r>
                <a:rPr lang="en-US" sz="2237">
                  <a:solidFill>
                    <a:srgbClr val="FFFFFF"/>
                  </a:solidFill>
                  <a:latin typeface="HK Modular"/>
                  <a:ea typeface="HK Modular"/>
                  <a:cs typeface="HK Modular"/>
                  <a:sym typeface="HK Modular"/>
                </a:rPr>
                <a:t>OODA ORIENT</a:t>
              </a:r>
            </a:p>
          </p:txBody>
        </p:sp>
      </p:grpSp>
      <p:sp>
        <p:nvSpPr>
          <p:cNvPr id="29" name="AutoShape 29"/>
          <p:cNvSpPr/>
          <p:nvPr/>
        </p:nvSpPr>
        <p:spPr>
          <a:xfrm>
            <a:off x="10162587" y="9731908"/>
            <a:ext cx="6492240" cy="0"/>
          </a:xfrm>
          <a:prstGeom prst="line">
            <a:avLst/>
          </a:prstGeom>
          <a:ln w="38100" cap="flat">
            <a:solidFill>
              <a:srgbClr val="FFFFFF"/>
            </a:solidFill>
            <a:prstDash val="solid"/>
            <a:headEnd type="none" w="sm" len="sm"/>
            <a:tailEnd type="triangle" w="lg" len="med"/>
          </a:ln>
        </p:spPr>
        <p:txBody>
          <a:bodyPr/>
          <a:lstStyle/>
          <a:p>
            <a:endParaRPr lang="en-US"/>
          </a:p>
        </p:txBody>
      </p:sp>
      <p:grpSp>
        <p:nvGrpSpPr>
          <p:cNvPr id="30" name="Group 30"/>
          <p:cNvGrpSpPr/>
          <p:nvPr/>
        </p:nvGrpSpPr>
        <p:grpSpPr>
          <a:xfrm>
            <a:off x="15220289" y="6667354"/>
            <a:ext cx="1434538" cy="2009392"/>
            <a:chOff x="0" y="0"/>
            <a:chExt cx="1912717" cy="2679190"/>
          </a:xfrm>
        </p:grpSpPr>
        <p:sp>
          <p:nvSpPr>
            <p:cNvPr id="31" name="Freeform 31"/>
            <p:cNvSpPr/>
            <p:nvPr/>
          </p:nvSpPr>
          <p:spPr>
            <a:xfrm>
              <a:off x="0" y="0"/>
              <a:ext cx="1912717" cy="1912717"/>
            </a:xfrm>
            <a:custGeom>
              <a:avLst/>
              <a:gdLst/>
              <a:ahLst/>
              <a:cxnLst/>
              <a:rect l="l" t="t" r="r" b="b"/>
              <a:pathLst>
                <a:path w="1912717" h="1912717">
                  <a:moveTo>
                    <a:pt x="0" y="0"/>
                  </a:moveTo>
                  <a:lnTo>
                    <a:pt x="1912717" y="0"/>
                  </a:lnTo>
                  <a:lnTo>
                    <a:pt x="1912717" y="1912717"/>
                  </a:lnTo>
                  <a:lnTo>
                    <a:pt x="0" y="19127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2" name="TextBox 32"/>
            <p:cNvSpPr txBox="1"/>
            <p:nvPr/>
          </p:nvSpPr>
          <p:spPr>
            <a:xfrm>
              <a:off x="54568" y="2012440"/>
              <a:ext cx="1803581" cy="666750"/>
            </a:xfrm>
            <a:prstGeom prst="rect">
              <a:avLst/>
            </a:prstGeom>
          </p:spPr>
          <p:txBody>
            <a:bodyPr lIns="0" tIns="0" rIns="0" bIns="0" rtlCol="0" anchor="t">
              <a:spAutoFit/>
            </a:bodyPr>
            <a:lstStyle/>
            <a:p>
              <a:pPr marL="0" lvl="0" indent="0" algn="l">
                <a:lnSpc>
                  <a:spcPts val="4200"/>
                </a:lnSpc>
                <a:spcBef>
                  <a:spcPct val="0"/>
                </a:spcBef>
              </a:pPr>
              <a:r>
                <a:rPr lang="en-US" sz="3000" b="1">
                  <a:solidFill>
                    <a:srgbClr val="284009"/>
                  </a:solidFill>
                  <a:latin typeface="Montserrat Bold"/>
                  <a:ea typeface="Montserrat Bold"/>
                  <a:cs typeface="Montserrat Bold"/>
                  <a:sym typeface="Montserrat Bold"/>
                </a:rPr>
                <a:t>Orient</a:t>
              </a:r>
            </a:p>
          </p:txBody>
        </p:sp>
      </p:grpSp>
      <p:sp>
        <p:nvSpPr>
          <p:cNvPr id="33" name="Freeform 33"/>
          <p:cNvSpPr/>
          <p:nvPr/>
        </p:nvSpPr>
        <p:spPr>
          <a:xfrm>
            <a:off x="5537882" y="3879172"/>
            <a:ext cx="11301259" cy="2528657"/>
          </a:xfrm>
          <a:custGeom>
            <a:avLst/>
            <a:gdLst/>
            <a:ahLst/>
            <a:cxnLst/>
            <a:rect l="l" t="t" r="r" b="b"/>
            <a:pathLst>
              <a:path w="11301259" h="2528657">
                <a:moveTo>
                  <a:pt x="0" y="0"/>
                </a:moveTo>
                <a:lnTo>
                  <a:pt x="11301259" y="0"/>
                </a:lnTo>
                <a:lnTo>
                  <a:pt x="11301259" y="2528656"/>
                </a:lnTo>
                <a:lnTo>
                  <a:pt x="0" y="2528656"/>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1909">
                <a:alpha val="100000"/>
              </a:srgbClr>
            </a:gs>
            <a:gs pos="100000">
              <a:srgbClr val="73A65E">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22024" y="0"/>
            <a:ext cx="18415360" cy="10287000"/>
            <a:chOff x="0" y="0"/>
            <a:chExt cx="24553814" cy="13716000"/>
          </a:xfrm>
        </p:grpSpPr>
        <p:sp>
          <p:nvSpPr>
            <p:cNvPr id="3" name="AutoShape 3"/>
            <p:cNvSpPr/>
            <p:nvPr/>
          </p:nvSpPr>
          <p:spPr>
            <a:xfrm flipV="1">
              <a:off x="7" y="1358900"/>
              <a:ext cx="24384000" cy="0"/>
            </a:xfrm>
            <a:prstGeom prst="line">
              <a:avLst/>
            </a:prstGeom>
            <a:ln w="25400" cap="flat">
              <a:solidFill>
                <a:srgbClr val="FFFFFF"/>
              </a:solidFill>
              <a:prstDash val="solid"/>
              <a:headEnd type="none" w="sm" len="sm"/>
              <a:tailEnd type="none" w="sm" len="sm"/>
            </a:ln>
          </p:spPr>
          <p:txBody>
            <a:bodyPr/>
            <a:lstStyle/>
            <a:p>
              <a:endParaRPr lang="en-US"/>
            </a:p>
          </p:txBody>
        </p:sp>
        <p:sp>
          <p:nvSpPr>
            <p:cNvPr id="4" name="AutoShape 4"/>
            <p:cNvSpPr/>
            <p:nvPr/>
          </p:nvSpPr>
          <p:spPr>
            <a:xfrm flipH="1">
              <a:off x="1384307" y="0"/>
              <a:ext cx="0" cy="13716000"/>
            </a:xfrm>
            <a:prstGeom prst="line">
              <a:avLst/>
            </a:prstGeom>
            <a:ln w="25400" cap="flat">
              <a:solidFill>
                <a:srgbClr val="FFFFFF"/>
              </a:solidFill>
              <a:prstDash val="solid"/>
              <a:headEnd type="none" w="sm" len="sm"/>
              <a:tailEnd type="none" w="sm" len="sm"/>
            </a:ln>
          </p:spPr>
          <p:txBody>
            <a:bodyPr/>
            <a:lstStyle/>
            <a:p>
              <a:endParaRPr lang="en-US"/>
            </a:p>
          </p:txBody>
        </p:sp>
        <p:sp>
          <p:nvSpPr>
            <p:cNvPr id="5" name="AutoShape 5"/>
            <p:cNvSpPr/>
            <p:nvPr/>
          </p:nvSpPr>
          <p:spPr>
            <a:xfrm>
              <a:off x="23025107" y="0"/>
              <a:ext cx="0" cy="13716000"/>
            </a:xfrm>
            <a:prstGeom prst="line">
              <a:avLst/>
            </a:prstGeom>
            <a:ln w="25400" cap="flat">
              <a:solidFill>
                <a:srgbClr val="FFFFFF"/>
              </a:solidFill>
              <a:prstDash val="solid"/>
              <a:headEnd type="none" w="sm" len="sm"/>
              <a:tailEnd type="none" w="sm" len="sm"/>
            </a:ln>
          </p:spPr>
          <p:txBody>
            <a:bodyPr/>
            <a:lstStyle/>
            <a:p>
              <a:endParaRPr lang="en-US"/>
            </a:p>
          </p:txBody>
        </p:sp>
        <p:sp>
          <p:nvSpPr>
            <p:cNvPr id="6" name="AutoShape 6"/>
            <p:cNvSpPr/>
            <p:nvPr/>
          </p:nvSpPr>
          <p:spPr>
            <a:xfrm flipV="1">
              <a:off x="7" y="12331700"/>
              <a:ext cx="24553801" cy="12700"/>
            </a:xfrm>
            <a:prstGeom prst="line">
              <a:avLst/>
            </a:prstGeom>
            <a:ln w="25400" cap="flat">
              <a:solidFill>
                <a:srgbClr val="FFFFFF"/>
              </a:solidFill>
              <a:prstDash val="solid"/>
              <a:headEnd type="none" w="sm" len="sm"/>
              <a:tailEnd type="none" w="sm" len="sm"/>
            </a:ln>
          </p:spPr>
          <p:txBody>
            <a:bodyPr/>
            <a:lstStyle/>
            <a:p>
              <a:endParaRPr lang="en-US"/>
            </a:p>
          </p:txBody>
        </p:sp>
        <p:grpSp>
          <p:nvGrpSpPr>
            <p:cNvPr id="7" name="Group 7"/>
            <p:cNvGrpSpPr/>
            <p:nvPr/>
          </p:nvGrpSpPr>
          <p:grpSpPr>
            <a:xfrm rot="5400000">
              <a:off x="1354463" y="6649092"/>
              <a:ext cx="477503" cy="417815"/>
              <a:chOff x="0" y="0"/>
              <a:chExt cx="812800" cy="711200"/>
            </a:xfrm>
          </p:grpSpPr>
          <p:sp>
            <p:nvSpPr>
              <p:cNvPr id="8" name="Freeform 8"/>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en-US"/>
              </a:p>
            </p:txBody>
          </p:sp>
          <p:sp>
            <p:nvSpPr>
              <p:cNvPr id="9" name="TextBox 9"/>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grpSp>
          <p:nvGrpSpPr>
            <p:cNvPr id="10" name="Group 10"/>
            <p:cNvGrpSpPr/>
            <p:nvPr/>
          </p:nvGrpSpPr>
          <p:grpSpPr>
            <a:xfrm rot="-5400000">
              <a:off x="22577447" y="6649092"/>
              <a:ext cx="477503" cy="417815"/>
              <a:chOff x="0" y="0"/>
              <a:chExt cx="812800" cy="711200"/>
            </a:xfrm>
          </p:grpSpPr>
          <p:sp>
            <p:nvSpPr>
              <p:cNvPr id="11" name="Freeform 11"/>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en-US"/>
              </a:p>
            </p:txBody>
          </p:sp>
          <p:sp>
            <p:nvSpPr>
              <p:cNvPr id="12" name="TextBox 12"/>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grpSp>
          <p:nvGrpSpPr>
            <p:cNvPr id="13" name="Group 13"/>
            <p:cNvGrpSpPr/>
            <p:nvPr/>
          </p:nvGrpSpPr>
          <p:grpSpPr>
            <a:xfrm rot="-10800000">
              <a:off x="11953255" y="1371600"/>
              <a:ext cx="477503" cy="417815"/>
              <a:chOff x="0" y="0"/>
              <a:chExt cx="812800" cy="711200"/>
            </a:xfrm>
          </p:grpSpPr>
          <p:sp>
            <p:nvSpPr>
              <p:cNvPr id="14" name="Freeform 14"/>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en-US"/>
              </a:p>
            </p:txBody>
          </p:sp>
          <p:sp>
            <p:nvSpPr>
              <p:cNvPr id="15" name="TextBox 15"/>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grpSp>
          <p:nvGrpSpPr>
            <p:cNvPr id="16" name="Group 16"/>
            <p:cNvGrpSpPr/>
            <p:nvPr/>
          </p:nvGrpSpPr>
          <p:grpSpPr>
            <a:xfrm>
              <a:off x="11953255" y="11913885"/>
              <a:ext cx="477503" cy="417815"/>
              <a:chOff x="0" y="0"/>
              <a:chExt cx="812800" cy="711200"/>
            </a:xfrm>
          </p:grpSpPr>
          <p:sp>
            <p:nvSpPr>
              <p:cNvPr id="17" name="Freeform 17"/>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en-US"/>
              </a:p>
            </p:txBody>
          </p:sp>
          <p:sp>
            <p:nvSpPr>
              <p:cNvPr id="18" name="TextBox 18"/>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grpSp>
      <p:grpSp>
        <p:nvGrpSpPr>
          <p:cNvPr id="19" name="Group 19"/>
          <p:cNvGrpSpPr/>
          <p:nvPr/>
        </p:nvGrpSpPr>
        <p:grpSpPr>
          <a:xfrm>
            <a:off x="5853687" y="1409140"/>
            <a:ext cx="10985455" cy="7468720"/>
            <a:chOff x="0" y="0"/>
            <a:chExt cx="2893288" cy="1967070"/>
          </a:xfrm>
        </p:grpSpPr>
        <p:sp>
          <p:nvSpPr>
            <p:cNvPr id="20" name="Freeform 20"/>
            <p:cNvSpPr/>
            <p:nvPr/>
          </p:nvSpPr>
          <p:spPr>
            <a:xfrm>
              <a:off x="0" y="0"/>
              <a:ext cx="2893289" cy="1967070"/>
            </a:xfrm>
            <a:custGeom>
              <a:avLst/>
              <a:gdLst/>
              <a:ahLst/>
              <a:cxnLst/>
              <a:rect l="l" t="t" r="r" b="b"/>
              <a:pathLst>
                <a:path w="2893289" h="1967070">
                  <a:moveTo>
                    <a:pt x="0" y="0"/>
                  </a:moveTo>
                  <a:lnTo>
                    <a:pt x="2893289" y="0"/>
                  </a:lnTo>
                  <a:lnTo>
                    <a:pt x="2893289" y="1967070"/>
                  </a:lnTo>
                  <a:lnTo>
                    <a:pt x="0" y="1967070"/>
                  </a:lnTo>
                  <a:close/>
                </a:path>
              </a:pathLst>
            </a:custGeom>
            <a:solidFill>
              <a:srgbClr val="AAFF3E"/>
            </a:solidFill>
            <a:ln w="38100" cap="sq">
              <a:solidFill>
                <a:srgbClr val="FFFFFF"/>
              </a:solidFill>
              <a:prstDash val="solid"/>
              <a:miter/>
            </a:ln>
          </p:spPr>
          <p:txBody>
            <a:bodyPr/>
            <a:lstStyle/>
            <a:p>
              <a:endParaRPr lang="en-US"/>
            </a:p>
          </p:txBody>
        </p:sp>
        <p:sp>
          <p:nvSpPr>
            <p:cNvPr id="21" name="TextBox 21"/>
            <p:cNvSpPr txBox="1"/>
            <p:nvPr/>
          </p:nvSpPr>
          <p:spPr>
            <a:xfrm>
              <a:off x="0" y="-9525"/>
              <a:ext cx="2893288" cy="1976595"/>
            </a:xfrm>
            <a:prstGeom prst="rect">
              <a:avLst/>
            </a:prstGeom>
          </p:spPr>
          <p:txBody>
            <a:bodyPr lIns="50800" tIns="50800" rIns="50800" bIns="50800" rtlCol="0" anchor="ctr"/>
            <a:lstStyle/>
            <a:p>
              <a:pPr marL="0" lvl="0" indent="0" algn="l">
                <a:lnSpc>
                  <a:spcPts val="4080"/>
                </a:lnSpc>
                <a:spcBef>
                  <a:spcPct val="0"/>
                </a:spcBef>
              </a:pPr>
              <a:endParaRPr/>
            </a:p>
          </p:txBody>
        </p:sp>
      </p:grpSp>
      <p:sp>
        <p:nvSpPr>
          <p:cNvPr id="22" name="AutoShape 22"/>
          <p:cNvSpPr/>
          <p:nvPr/>
        </p:nvSpPr>
        <p:spPr>
          <a:xfrm>
            <a:off x="10162587" y="9731908"/>
            <a:ext cx="6492240" cy="0"/>
          </a:xfrm>
          <a:prstGeom prst="line">
            <a:avLst/>
          </a:prstGeom>
          <a:ln w="38100" cap="flat">
            <a:solidFill>
              <a:srgbClr val="AAFF3E"/>
            </a:solidFill>
            <a:prstDash val="solid"/>
            <a:headEnd type="none" w="sm" len="sm"/>
            <a:tailEnd type="triangle" w="lg" len="med"/>
          </a:ln>
        </p:spPr>
        <p:txBody>
          <a:bodyPr/>
          <a:lstStyle/>
          <a:p>
            <a:endParaRPr lang="en-US"/>
          </a:p>
        </p:txBody>
      </p:sp>
      <p:sp>
        <p:nvSpPr>
          <p:cNvPr id="23" name="Freeform 23"/>
          <p:cNvSpPr/>
          <p:nvPr/>
        </p:nvSpPr>
        <p:spPr>
          <a:xfrm>
            <a:off x="1339091" y="1205044"/>
            <a:ext cx="4059165" cy="9658055"/>
          </a:xfrm>
          <a:custGeom>
            <a:avLst/>
            <a:gdLst/>
            <a:ahLst/>
            <a:cxnLst/>
            <a:rect l="l" t="t" r="r" b="b"/>
            <a:pathLst>
              <a:path w="4059165" h="9658055">
                <a:moveTo>
                  <a:pt x="0" y="0"/>
                </a:moveTo>
                <a:lnTo>
                  <a:pt x="4059165" y="0"/>
                </a:lnTo>
                <a:lnTo>
                  <a:pt x="4059165" y="9658055"/>
                </a:lnTo>
                <a:lnTo>
                  <a:pt x="0" y="9658055"/>
                </a:lnTo>
                <a:lnTo>
                  <a:pt x="0" y="0"/>
                </a:lnTo>
                <a:close/>
              </a:path>
            </a:pathLst>
          </a:custGeom>
          <a:blipFill>
            <a:blip r:embed="rId2"/>
            <a:stretch>
              <a:fillRect t="-21007" r="-87504"/>
            </a:stretch>
          </a:blipFill>
        </p:spPr>
        <p:txBody>
          <a:bodyPr/>
          <a:lstStyle/>
          <a:p>
            <a:endParaRPr lang="en-US"/>
          </a:p>
        </p:txBody>
      </p:sp>
      <p:grpSp>
        <p:nvGrpSpPr>
          <p:cNvPr id="24" name="Group 24"/>
          <p:cNvGrpSpPr/>
          <p:nvPr/>
        </p:nvGrpSpPr>
        <p:grpSpPr>
          <a:xfrm>
            <a:off x="1620570" y="355456"/>
            <a:ext cx="3355780" cy="333375"/>
            <a:chOff x="0" y="0"/>
            <a:chExt cx="4474373" cy="444500"/>
          </a:xfrm>
        </p:grpSpPr>
        <p:grpSp>
          <p:nvGrpSpPr>
            <p:cNvPr id="25" name="Group 25"/>
            <p:cNvGrpSpPr/>
            <p:nvPr/>
          </p:nvGrpSpPr>
          <p:grpSpPr>
            <a:xfrm rot="5400000">
              <a:off x="-26425" y="48130"/>
              <a:ext cx="422795" cy="369945"/>
              <a:chOff x="0" y="0"/>
              <a:chExt cx="812800" cy="711200"/>
            </a:xfrm>
          </p:grpSpPr>
          <p:sp>
            <p:nvSpPr>
              <p:cNvPr id="26" name="Freeform 26"/>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AAFF3E"/>
              </a:solidFill>
            </p:spPr>
            <p:txBody>
              <a:bodyPr/>
              <a:lstStyle/>
              <a:p>
                <a:endParaRPr lang="en-US"/>
              </a:p>
            </p:txBody>
          </p:sp>
          <p:sp>
            <p:nvSpPr>
              <p:cNvPr id="27" name="TextBox 27"/>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sp>
          <p:nvSpPr>
            <p:cNvPr id="28" name="TextBox 28"/>
            <p:cNvSpPr txBox="1"/>
            <p:nvPr/>
          </p:nvSpPr>
          <p:spPr>
            <a:xfrm>
              <a:off x="496945" y="0"/>
              <a:ext cx="3977428" cy="444500"/>
            </a:xfrm>
            <a:prstGeom prst="rect">
              <a:avLst/>
            </a:prstGeom>
          </p:spPr>
          <p:txBody>
            <a:bodyPr lIns="0" tIns="0" rIns="0" bIns="0" rtlCol="0" anchor="t">
              <a:spAutoFit/>
            </a:bodyPr>
            <a:lstStyle/>
            <a:p>
              <a:pPr algn="l">
                <a:lnSpc>
                  <a:spcPts val="2685"/>
                </a:lnSpc>
              </a:pPr>
              <a:r>
                <a:rPr lang="en-US" sz="2237">
                  <a:solidFill>
                    <a:srgbClr val="FFFFFF"/>
                  </a:solidFill>
                  <a:latin typeface="HK Modular"/>
                  <a:ea typeface="HK Modular"/>
                  <a:cs typeface="HK Modular"/>
                  <a:sym typeface="HK Modular"/>
                </a:rPr>
                <a:t>OODA ORIENT</a:t>
              </a:r>
            </a:p>
          </p:txBody>
        </p:sp>
      </p:grpSp>
      <p:sp>
        <p:nvSpPr>
          <p:cNvPr id="29" name="AutoShape 29"/>
          <p:cNvSpPr/>
          <p:nvPr/>
        </p:nvSpPr>
        <p:spPr>
          <a:xfrm>
            <a:off x="10162587" y="9731908"/>
            <a:ext cx="6492240" cy="0"/>
          </a:xfrm>
          <a:prstGeom prst="line">
            <a:avLst/>
          </a:prstGeom>
          <a:ln w="38100" cap="flat">
            <a:solidFill>
              <a:srgbClr val="FFFFFF"/>
            </a:solidFill>
            <a:prstDash val="solid"/>
            <a:headEnd type="none" w="sm" len="sm"/>
            <a:tailEnd type="triangle" w="lg" len="med"/>
          </a:ln>
        </p:spPr>
        <p:txBody>
          <a:bodyPr/>
          <a:lstStyle/>
          <a:p>
            <a:endParaRPr lang="en-US"/>
          </a:p>
        </p:txBody>
      </p:sp>
      <p:grpSp>
        <p:nvGrpSpPr>
          <p:cNvPr id="30" name="Group 30"/>
          <p:cNvGrpSpPr/>
          <p:nvPr/>
        </p:nvGrpSpPr>
        <p:grpSpPr>
          <a:xfrm>
            <a:off x="15220289" y="6667354"/>
            <a:ext cx="1434538" cy="2009392"/>
            <a:chOff x="0" y="0"/>
            <a:chExt cx="1912717" cy="2679190"/>
          </a:xfrm>
        </p:grpSpPr>
        <p:sp>
          <p:nvSpPr>
            <p:cNvPr id="31" name="Freeform 31"/>
            <p:cNvSpPr/>
            <p:nvPr/>
          </p:nvSpPr>
          <p:spPr>
            <a:xfrm>
              <a:off x="0" y="0"/>
              <a:ext cx="1912717" cy="1912717"/>
            </a:xfrm>
            <a:custGeom>
              <a:avLst/>
              <a:gdLst/>
              <a:ahLst/>
              <a:cxnLst/>
              <a:rect l="l" t="t" r="r" b="b"/>
              <a:pathLst>
                <a:path w="1912717" h="1912717">
                  <a:moveTo>
                    <a:pt x="0" y="0"/>
                  </a:moveTo>
                  <a:lnTo>
                    <a:pt x="1912717" y="0"/>
                  </a:lnTo>
                  <a:lnTo>
                    <a:pt x="1912717" y="1912717"/>
                  </a:lnTo>
                  <a:lnTo>
                    <a:pt x="0" y="19127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2" name="TextBox 32"/>
            <p:cNvSpPr txBox="1"/>
            <p:nvPr/>
          </p:nvSpPr>
          <p:spPr>
            <a:xfrm>
              <a:off x="54568" y="2012440"/>
              <a:ext cx="1803581" cy="666750"/>
            </a:xfrm>
            <a:prstGeom prst="rect">
              <a:avLst/>
            </a:prstGeom>
          </p:spPr>
          <p:txBody>
            <a:bodyPr lIns="0" tIns="0" rIns="0" bIns="0" rtlCol="0" anchor="t">
              <a:spAutoFit/>
            </a:bodyPr>
            <a:lstStyle/>
            <a:p>
              <a:pPr marL="0" lvl="0" indent="0" algn="l">
                <a:lnSpc>
                  <a:spcPts val="4200"/>
                </a:lnSpc>
                <a:spcBef>
                  <a:spcPct val="0"/>
                </a:spcBef>
              </a:pPr>
              <a:r>
                <a:rPr lang="en-US" sz="3000" b="1">
                  <a:solidFill>
                    <a:srgbClr val="284009"/>
                  </a:solidFill>
                  <a:latin typeface="Montserrat Bold"/>
                  <a:ea typeface="Montserrat Bold"/>
                  <a:cs typeface="Montserrat Bold"/>
                  <a:sym typeface="Montserrat Bold"/>
                </a:rPr>
                <a:t>Orient</a:t>
              </a:r>
            </a:p>
          </p:txBody>
        </p:sp>
      </p:grpSp>
      <p:sp>
        <p:nvSpPr>
          <p:cNvPr id="33" name="Freeform 33"/>
          <p:cNvSpPr/>
          <p:nvPr/>
        </p:nvSpPr>
        <p:spPr>
          <a:xfrm>
            <a:off x="5537882" y="2882288"/>
            <a:ext cx="11301259" cy="3503390"/>
          </a:xfrm>
          <a:custGeom>
            <a:avLst/>
            <a:gdLst/>
            <a:ahLst/>
            <a:cxnLst/>
            <a:rect l="l" t="t" r="r" b="b"/>
            <a:pathLst>
              <a:path w="11301259" h="3503390">
                <a:moveTo>
                  <a:pt x="0" y="0"/>
                </a:moveTo>
                <a:lnTo>
                  <a:pt x="11301259" y="0"/>
                </a:lnTo>
                <a:lnTo>
                  <a:pt x="11301259" y="3503391"/>
                </a:lnTo>
                <a:lnTo>
                  <a:pt x="0" y="3503391"/>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1909">
                <a:alpha val="100000"/>
              </a:srgbClr>
            </a:gs>
            <a:gs pos="100000">
              <a:srgbClr val="73A65E">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22024" y="0"/>
            <a:ext cx="18415360" cy="10287000"/>
            <a:chOff x="0" y="0"/>
            <a:chExt cx="24553814" cy="13716000"/>
          </a:xfrm>
        </p:grpSpPr>
        <p:sp>
          <p:nvSpPr>
            <p:cNvPr id="3" name="AutoShape 3"/>
            <p:cNvSpPr/>
            <p:nvPr/>
          </p:nvSpPr>
          <p:spPr>
            <a:xfrm flipV="1">
              <a:off x="7" y="1358900"/>
              <a:ext cx="24384000" cy="0"/>
            </a:xfrm>
            <a:prstGeom prst="line">
              <a:avLst/>
            </a:prstGeom>
            <a:ln w="25400" cap="flat">
              <a:solidFill>
                <a:srgbClr val="FFFFFF"/>
              </a:solidFill>
              <a:prstDash val="solid"/>
              <a:headEnd type="none" w="sm" len="sm"/>
              <a:tailEnd type="none" w="sm" len="sm"/>
            </a:ln>
          </p:spPr>
          <p:txBody>
            <a:bodyPr/>
            <a:lstStyle/>
            <a:p>
              <a:endParaRPr lang="en-US"/>
            </a:p>
          </p:txBody>
        </p:sp>
        <p:sp>
          <p:nvSpPr>
            <p:cNvPr id="4" name="AutoShape 4"/>
            <p:cNvSpPr/>
            <p:nvPr/>
          </p:nvSpPr>
          <p:spPr>
            <a:xfrm flipH="1">
              <a:off x="1384307" y="0"/>
              <a:ext cx="0" cy="13716000"/>
            </a:xfrm>
            <a:prstGeom prst="line">
              <a:avLst/>
            </a:prstGeom>
            <a:ln w="25400" cap="flat">
              <a:solidFill>
                <a:srgbClr val="FFFFFF"/>
              </a:solidFill>
              <a:prstDash val="solid"/>
              <a:headEnd type="none" w="sm" len="sm"/>
              <a:tailEnd type="none" w="sm" len="sm"/>
            </a:ln>
          </p:spPr>
          <p:txBody>
            <a:bodyPr/>
            <a:lstStyle/>
            <a:p>
              <a:endParaRPr lang="en-US"/>
            </a:p>
          </p:txBody>
        </p:sp>
        <p:sp>
          <p:nvSpPr>
            <p:cNvPr id="5" name="AutoShape 5"/>
            <p:cNvSpPr/>
            <p:nvPr/>
          </p:nvSpPr>
          <p:spPr>
            <a:xfrm>
              <a:off x="23025107" y="0"/>
              <a:ext cx="0" cy="13716000"/>
            </a:xfrm>
            <a:prstGeom prst="line">
              <a:avLst/>
            </a:prstGeom>
            <a:ln w="25400" cap="flat">
              <a:solidFill>
                <a:srgbClr val="FFFFFF"/>
              </a:solidFill>
              <a:prstDash val="solid"/>
              <a:headEnd type="none" w="sm" len="sm"/>
              <a:tailEnd type="none" w="sm" len="sm"/>
            </a:ln>
          </p:spPr>
          <p:txBody>
            <a:bodyPr/>
            <a:lstStyle/>
            <a:p>
              <a:endParaRPr lang="en-US"/>
            </a:p>
          </p:txBody>
        </p:sp>
        <p:sp>
          <p:nvSpPr>
            <p:cNvPr id="6" name="AutoShape 6"/>
            <p:cNvSpPr/>
            <p:nvPr/>
          </p:nvSpPr>
          <p:spPr>
            <a:xfrm flipV="1">
              <a:off x="7" y="12331700"/>
              <a:ext cx="24553801" cy="12700"/>
            </a:xfrm>
            <a:prstGeom prst="line">
              <a:avLst/>
            </a:prstGeom>
            <a:ln w="25400" cap="flat">
              <a:solidFill>
                <a:srgbClr val="FFFFFF"/>
              </a:solidFill>
              <a:prstDash val="solid"/>
              <a:headEnd type="none" w="sm" len="sm"/>
              <a:tailEnd type="none" w="sm" len="sm"/>
            </a:ln>
          </p:spPr>
          <p:txBody>
            <a:bodyPr/>
            <a:lstStyle/>
            <a:p>
              <a:endParaRPr lang="en-US"/>
            </a:p>
          </p:txBody>
        </p:sp>
        <p:grpSp>
          <p:nvGrpSpPr>
            <p:cNvPr id="7" name="Group 7"/>
            <p:cNvGrpSpPr/>
            <p:nvPr/>
          </p:nvGrpSpPr>
          <p:grpSpPr>
            <a:xfrm rot="5400000">
              <a:off x="1354463" y="6649092"/>
              <a:ext cx="477503" cy="417815"/>
              <a:chOff x="0" y="0"/>
              <a:chExt cx="812800" cy="711200"/>
            </a:xfrm>
          </p:grpSpPr>
          <p:sp>
            <p:nvSpPr>
              <p:cNvPr id="8" name="Freeform 8"/>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en-US"/>
              </a:p>
            </p:txBody>
          </p:sp>
          <p:sp>
            <p:nvSpPr>
              <p:cNvPr id="9" name="TextBox 9"/>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grpSp>
          <p:nvGrpSpPr>
            <p:cNvPr id="10" name="Group 10"/>
            <p:cNvGrpSpPr/>
            <p:nvPr/>
          </p:nvGrpSpPr>
          <p:grpSpPr>
            <a:xfrm rot="-5400000">
              <a:off x="22577447" y="6649092"/>
              <a:ext cx="477503" cy="417815"/>
              <a:chOff x="0" y="0"/>
              <a:chExt cx="812800" cy="711200"/>
            </a:xfrm>
          </p:grpSpPr>
          <p:sp>
            <p:nvSpPr>
              <p:cNvPr id="11" name="Freeform 11"/>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en-US"/>
              </a:p>
            </p:txBody>
          </p:sp>
          <p:sp>
            <p:nvSpPr>
              <p:cNvPr id="12" name="TextBox 12"/>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grpSp>
          <p:nvGrpSpPr>
            <p:cNvPr id="13" name="Group 13"/>
            <p:cNvGrpSpPr/>
            <p:nvPr/>
          </p:nvGrpSpPr>
          <p:grpSpPr>
            <a:xfrm rot="-10800000">
              <a:off x="11953255" y="1371600"/>
              <a:ext cx="477503" cy="417815"/>
              <a:chOff x="0" y="0"/>
              <a:chExt cx="812800" cy="711200"/>
            </a:xfrm>
          </p:grpSpPr>
          <p:sp>
            <p:nvSpPr>
              <p:cNvPr id="14" name="Freeform 14"/>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en-US"/>
              </a:p>
            </p:txBody>
          </p:sp>
          <p:sp>
            <p:nvSpPr>
              <p:cNvPr id="15" name="TextBox 15"/>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grpSp>
          <p:nvGrpSpPr>
            <p:cNvPr id="16" name="Group 16"/>
            <p:cNvGrpSpPr/>
            <p:nvPr/>
          </p:nvGrpSpPr>
          <p:grpSpPr>
            <a:xfrm>
              <a:off x="11953255" y="11913885"/>
              <a:ext cx="477503" cy="417815"/>
              <a:chOff x="0" y="0"/>
              <a:chExt cx="812800" cy="711200"/>
            </a:xfrm>
          </p:grpSpPr>
          <p:sp>
            <p:nvSpPr>
              <p:cNvPr id="17" name="Freeform 17"/>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en-US"/>
              </a:p>
            </p:txBody>
          </p:sp>
          <p:sp>
            <p:nvSpPr>
              <p:cNvPr id="18" name="TextBox 18"/>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grpSp>
      <p:grpSp>
        <p:nvGrpSpPr>
          <p:cNvPr id="19" name="Group 19"/>
          <p:cNvGrpSpPr/>
          <p:nvPr/>
        </p:nvGrpSpPr>
        <p:grpSpPr>
          <a:xfrm>
            <a:off x="5853687" y="1409140"/>
            <a:ext cx="10985455" cy="7468720"/>
            <a:chOff x="0" y="0"/>
            <a:chExt cx="2893288" cy="1967070"/>
          </a:xfrm>
        </p:grpSpPr>
        <p:sp>
          <p:nvSpPr>
            <p:cNvPr id="20" name="Freeform 20"/>
            <p:cNvSpPr/>
            <p:nvPr/>
          </p:nvSpPr>
          <p:spPr>
            <a:xfrm>
              <a:off x="0" y="0"/>
              <a:ext cx="2893289" cy="1967070"/>
            </a:xfrm>
            <a:custGeom>
              <a:avLst/>
              <a:gdLst/>
              <a:ahLst/>
              <a:cxnLst/>
              <a:rect l="l" t="t" r="r" b="b"/>
              <a:pathLst>
                <a:path w="2893289" h="1967070">
                  <a:moveTo>
                    <a:pt x="0" y="0"/>
                  </a:moveTo>
                  <a:lnTo>
                    <a:pt x="2893289" y="0"/>
                  </a:lnTo>
                  <a:lnTo>
                    <a:pt x="2893289" y="1967070"/>
                  </a:lnTo>
                  <a:lnTo>
                    <a:pt x="0" y="1967070"/>
                  </a:lnTo>
                  <a:close/>
                </a:path>
              </a:pathLst>
            </a:custGeom>
            <a:solidFill>
              <a:srgbClr val="AAFF3E"/>
            </a:solidFill>
            <a:ln w="38100" cap="sq">
              <a:solidFill>
                <a:srgbClr val="FFFFFF"/>
              </a:solidFill>
              <a:prstDash val="solid"/>
              <a:miter/>
            </a:ln>
          </p:spPr>
          <p:txBody>
            <a:bodyPr/>
            <a:lstStyle/>
            <a:p>
              <a:endParaRPr lang="en-US"/>
            </a:p>
          </p:txBody>
        </p:sp>
        <p:sp>
          <p:nvSpPr>
            <p:cNvPr id="21" name="TextBox 21"/>
            <p:cNvSpPr txBox="1"/>
            <p:nvPr/>
          </p:nvSpPr>
          <p:spPr>
            <a:xfrm>
              <a:off x="0" y="-9525"/>
              <a:ext cx="2893288" cy="1976595"/>
            </a:xfrm>
            <a:prstGeom prst="rect">
              <a:avLst/>
            </a:prstGeom>
          </p:spPr>
          <p:txBody>
            <a:bodyPr lIns="50800" tIns="50800" rIns="50800" bIns="50800" rtlCol="0" anchor="ctr"/>
            <a:lstStyle/>
            <a:p>
              <a:pPr marL="0" lvl="0" indent="0" algn="l">
                <a:lnSpc>
                  <a:spcPts val="4080"/>
                </a:lnSpc>
                <a:spcBef>
                  <a:spcPct val="0"/>
                </a:spcBef>
              </a:pPr>
              <a:endParaRPr/>
            </a:p>
          </p:txBody>
        </p:sp>
      </p:grpSp>
      <p:sp>
        <p:nvSpPr>
          <p:cNvPr id="22" name="AutoShape 22"/>
          <p:cNvSpPr/>
          <p:nvPr/>
        </p:nvSpPr>
        <p:spPr>
          <a:xfrm>
            <a:off x="10162587" y="9731908"/>
            <a:ext cx="6492240" cy="0"/>
          </a:xfrm>
          <a:prstGeom prst="line">
            <a:avLst/>
          </a:prstGeom>
          <a:ln w="38100" cap="flat">
            <a:solidFill>
              <a:srgbClr val="AAFF3E"/>
            </a:solidFill>
            <a:prstDash val="solid"/>
            <a:headEnd type="none" w="sm" len="sm"/>
            <a:tailEnd type="triangle" w="lg" len="med"/>
          </a:ln>
        </p:spPr>
        <p:txBody>
          <a:bodyPr/>
          <a:lstStyle/>
          <a:p>
            <a:endParaRPr lang="en-US"/>
          </a:p>
        </p:txBody>
      </p:sp>
      <p:sp>
        <p:nvSpPr>
          <p:cNvPr id="23" name="Freeform 23"/>
          <p:cNvSpPr/>
          <p:nvPr/>
        </p:nvSpPr>
        <p:spPr>
          <a:xfrm>
            <a:off x="1339091" y="1205044"/>
            <a:ext cx="4059165" cy="9658055"/>
          </a:xfrm>
          <a:custGeom>
            <a:avLst/>
            <a:gdLst/>
            <a:ahLst/>
            <a:cxnLst/>
            <a:rect l="l" t="t" r="r" b="b"/>
            <a:pathLst>
              <a:path w="4059165" h="9658055">
                <a:moveTo>
                  <a:pt x="0" y="0"/>
                </a:moveTo>
                <a:lnTo>
                  <a:pt x="4059165" y="0"/>
                </a:lnTo>
                <a:lnTo>
                  <a:pt x="4059165" y="9658055"/>
                </a:lnTo>
                <a:lnTo>
                  <a:pt x="0" y="9658055"/>
                </a:lnTo>
                <a:lnTo>
                  <a:pt x="0" y="0"/>
                </a:lnTo>
                <a:close/>
              </a:path>
            </a:pathLst>
          </a:custGeom>
          <a:blipFill>
            <a:blip r:embed="rId2"/>
            <a:stretch>
              <a:fillRect t="-21007" r="-87504"/>
            </a:stretch>
          </a:blipFill>
        </p:spPr>
        <p:txBody>
          <a:bodyPr/>
          <a:lstStyle/>
          <a:p>
            <a:endParaRPr lang="en-US"/>
          </a:p>
        </p:txBody>
      </p:sp>
      <p:grpSp>
        <p:nvGrpSpPr>
          <p:cNvPr id="24" name="Group 24"/>
          <p:cNvGrpSpPr/>
          <p:nvPr/>
        </p:nvGrpSpPr>
        <p:grpSpPr>
          <a:xfrm>
            <a:off x="1620570" y="355456"/>
            <a:ext cx="3355780" cy="333375"/>
            <a:chOff x="0" y="0"/>
            <a:chExt cx="4474373" cy="444500"/>
          </a:xfrm>
        </p:grpSpPr>
        <p:grpSp>
          <p:nvGrpSpPr>
            <p:cNvPr id="25" name="Group 25"/>
            <p:cNvGrpSpPr/>
            <p:nvPr/>
          </p:nvGrpSpPr>
          <p:grpSpPr>
            <a:xfrm rot="5400000">
              <a:off x="-26425" y="48130"/>
              <a:ext cx="422795" cy="369945"/>
              <a:chOff x="0" y="0"/>
              <a:chExt cx="812800" cy="711200"/>
            </a:xfrm>
          </p:grpSpPr>
          <p:sp>
            <p:nvSpPr>
              <p:cNvPr id="26" name="Freeform 26"/>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AAFF3E"/>
              </a:solidFill>
            </p:spPr>
            <p:txBody>
              <a:bodyPr/>
              <a:lstStyle/>
              <a:p>
                <a:endParaRPr lang="en-US"/>
              </a:p>
            </p:txBody>
          </p:sp>
          <p:sp>
            <p:nvSpPr>
              <p:cNvPr id="27" name="TextBox 27"/>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sp>
          <p:nvSpPr>
            <p:cNvPr id="28" name="TextBox 28"/>
            <p:cNvSpPr txBox="1"/>
            <p:nvPr/>
          </p:nvSpPr>
          <p:spPr>
            <a:xfrm>
              <a:off x="496945" y="0"/>
              <a:ext cx="3977428" cy="444500"/>
            </a:xfrm>
            <a:prstGeom prst="rect">
              <a:avLst/>
            </a:prstGeom>
          </p:spPr>
          <p:txBody>
            <a:bodyPr lIns="0" tIns="0" rIns="0" bIns="0" rtlCol="0" anchor="t">
              <a:spAutoFit/>
            </a:bodyPr>
            <a:lstStyle/>
            <a:p>
              <a:pPr algn="l">
                <a:lnSpc>
                  <a:spcPts val="2685"/>
                </a:lnSpc>
              </a:pPr>
              <a:r>
                <a:rPr lang="en-US" sz="2237">
                  <a:solidFill>
                    <a:srgbClr val="FFFFFF"/>
                  </a:solidFill>
                  <a:latin typeface="HK Modular"/>
                  <a:ea typeface="HK Modular"/>
                  <a:cs typeface="HK Modular"/>
                  <a:sym typeface="HK Modular"/>
                </a:rPr>
                <a:t>OODA ORIENT</a:t>
              </a:r>
            </a:p>
          </p:txBody>
        </p:sp>
      </p:grpSp>
      <p:sp>
        <p:nvSpPr>
          <p:cNvPr id="29" name="AutoShape 29"/>
          <p:cNvSpPr/>
          <p:nvPr/>
        </p:nvSpPr>
        <p:spPr>
          <a:xfrm>
            <a:off x="10162587" y="9731908"/>
            <a:ext cx="6492240" cy="0"/>
          </a:xfrm>
          <a:prstGeom prst="line">
            <a:avLst/>
          </a:prstGeom>
          <a:ln w="38100" cap="flat">
            <a:solidFill>
              <a:srgbClr val="FFFFFF"/>
            </a:solidFill>
            <a:prstDash val="solid"/>
            <a:headEnd type="none" w="sm" len="sm"/>
            <a:tailEnd type="triangle" w="lg" len="med"/>
          </a:ln>
        </p:spPr>
        <p:txBody>
          <a:bodyPr/>
          <a:lstStyle/>
          <a:p>
            <a:endParaRPr lang="en-US"/>
          </a:p>
        </p:txBody>
      </p:sp>
      <p:grpSp>
        <p:nvGrpSpPr>
          <p:cNvPr id="30" name="Group 30"/>
          <p:cNvGrpSpPr/>
          <p:nvPr/>
        </p:nvGrpSpPr>
        <p:grpSpPr>
          <a:xfrm>
            <a:off x="15220289" y="6667354"/>
            <a:ext cx="1434538" cy="2009392"/>
            <a:chOff x="0" y="0"/>
            <a:chExt cx="1912717" cy="2679190"/>
          </a:xfrm>
        </p:grpSpPr>
        <p:sp>
          <p:nvSpPr>
            <p:cNvPr id="31" name="Freeform 31"/>
            <p:cNvSpPr/>
            <p:nvPr/>
          </p:nvSpPr>
          <p:spPr>
            <a:xfrm>
              <a:off x="0" y="0"/>
              <a:ext cx="1912717" cy="1912717"/>
            </a:xfrm>
            <a:custGeom>
              <a:avLst/>
              <a:gdLst/>
              <a:ahLst/>
              <a:cxnLst/>
              <a:rect l="l" t="t" r="r" b="b"/>
              <a:pathLst>
                <a:path w="1912717" h="1912717">
                  <a:moveTo>
                    <a:pt x="0" y="0"/>
                  </a:moveTo>
                  <a:lnTo>
                    <a:pt x="1912717" y="0"/>
                  </a:lnTo>
                  <a:lnTo>
                    <a:pt x="1912717" y="1912717"/>
                  </a:lnTo>
                  <a:lnTo>
                    <a:pt x="0" y="19127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2" name="TextBox 32"/>
            <p:cNvSpPr txBox="1"/>
            <p:nvPr/>
          </p:nvSpPr>
          <p:spPr>
            <a:xfrm>
              <a:off x="54568" y="2012440"/>
              <a:ext cx="1803581" cy="666750"/>
            </a:xfrm>
            <a:prstGeom prst="rect">
              <a:avLst/>
            </a:prstGeom>
          </p:spPr>
          <p:txBody>
            <a:bodyPr lIns="0" tIns="0" rIns="0" bIns="0" rtlCol="0" anchor="t">
              <a:spAutoFit/>
            </a:bodyPr>
            <a:lstStyle/>
            <a:p>
              <a:pPr marL="0" lvl="0" indent="0" algn="l">
                <a:lnSpc>
                  <a:spcPts val="4200"/>
                </a:lnSpc>
                <a:spcBef>
                  <a:spcPct val="0"/>
                </a:spcBef>
              </a:pPr>
              <a:r>
                <a:rPr lang="en-US" sz="3000" b="1">
                  <a:solidFill>
                    <a:srgbClr val="284009"/>
                  </a:solidFill>
                  <a:latin typeface="Montserrat Bold"/>
                  <a:ea typeface="Montserrat Bold"/>
                  <a:cs typeface="Montserrat Bold"/>
                  <a:sym typeface="Montserrat Bold"/>
                </a:rPr>
                <a:t>Orient</a:t>
              </a:r>
            </a:p>
          </p:txBody>
        </p:sp>
      </p:grpSp>
      <p:sp>
        <p:nvSpPr>
          <p:cNvPr id="33" name="Freeform 33"/>
          <p:cNvSpPr/>
          <p:nvPr/>
        </p:nvSpPr>
        <p:spPr>
          <a:xfrm>
            <a:off x="5761402" y="4032384"/>
            <a:ext cx="11170023" cy="2222231"/>
          </a:xfrm>
          <a:custGeom>
            <a:avLst/>
            <a:gdLst/>
            <a:ahLst/>
            <a:cxnLst/>
            <a:rect l="l" t="t" r="r" b="b"/>
            <a:pathLst>
              <a:path w="11170023" h="2222231">
                <a:moveTo>
                  <a:pt x="0" y="0"/>
                </a:moveTo>
                <a:lnTo>
                  <a:pt x="11170023" y="0"/>
                </a:lnTo>
                <a:lnTo>
                  <a:pt x="11170023" y="2222232"/>
                </a:lnTo>
                <a:lnTo>
                  <a:pt x="0" y="2222232"/>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1909">
                <a:alpha val="100000"/>
              </a:srgbClr>
            </a:gs>
            <a:gs pos="100000">
              <a:srgbClr val="73A65E">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22024" y="0"/>
            <a:ext cx="18415360" cy="10287000"/>
            <a:chOff x="0" y="0"/>
            <a:chExt cx="24553814" cy="13716000"/>
          </a:xfrm>
        </p:grpSpPr>
        <p:sp>
          <p:nvSpPr>
            <p:cNvPr id="3" name="AutoShape 3"/>
            <p:cNvSpPr/>
            <p:nvPr/>
          </p:nvSpPr>
          <p:spPr>
            <a:xfrm flipV="1">
              <a:off x="7" y="1358900"/>
              <a:ext cx="24384000" cy="0"/>
            </a:xfrm>
            <a:prstGeom prst="line">
              <a:avLst/>
            </a:prstGeom>
            <a:ln w="25400" cap="flat">
              <a:solidFill>
                <a:srgbClr val="FFFFFF"/>
              </a:solidFill>
              <a:prstDash val="solid"/>
              <a:headEnd type="none" w="sm" len="sm"/>
              <a:tailEnd type="none" w="sm" len="sm"/>
            </a:ln>
          </p:spPr>
          <p:txBody>
            <a:bodyPr/>
            <a:lstStyle/>
            <a:p>
              <a:endParaRPr lang="en-US"/>
            </a:p>
          </p:txBody>
        </p:sp>
        <p:sp>
          <p:nvSpPr>
            <p:cNvPr id="4" name="AutoShape 4"/>
            <p:cNvSpPr/>
            <p:nvPr/>
          </p:nvSpPr>
          <p:spPr>
            <a:xfrm flipH="1">
              <a:off x="1384307" y="0"/>
              <a:ext cx="0" cy="13716000"/>
            </a:xfrm>
            <a:prstGeom prst="line">
              <a:avLst/>
            </a:prstGeom>
            <a:ln w="25400" cap="flat">
              <a:solidFill>
                <a:srgbClr val="FFFFFF"/>
              </a:solidFill>
              <a:prstDash val="solid"/>
              <a:headEnd type="none" w="sm" len="sm"/>
              <a:tailEnd type="none" w="sm" len="sm"/>
            </a:ln>
          </p:spPr>
          <p:txBody>
            <a:bodyPr/>
            <a:lstStyle/>
            <a:p>
              <a:endParaRPr lang="en-US"/>
            </a:p>
          </p:txBody>
        </p:sp>
        <p:sp>
          <p:nvSpPr>
            <p:cNvPr id="5" name="AutoShape 5"/>
            <p:cNvSpPr/>
            <p:nvPr/>
          </p:nvSpPr>
          <p:spPr>
            <a:xfrm>
              <a:off x="23025107" y="0"/>
              <a:ext cx="0" cy="13716000"/>
            </a:xfrm>
            <a:prstGeom prst="line">
              <a:avLst/>
            </a:prstGeom>
            <a:ln w="25400" cap="flat">
              <a:solidFill>
                <a:srgbClr val="FFFFFF"/>
              </a:solidFill>
              <a:prstDash val="solid"/>
              <a:headEnd type="none" w="sm" len="sm"/>
              <a:tailEnd type="none" w="sm" len="sm"/>
            </a:ln>
          </p:spPr>
          <p:txBody>
            <a:bodyPr/>
            <a:lstStyle/>
            <a:p>
              <a:endParaRPr lang="en-US"/>
            </a:p>
          </p:txBody>
        </p:sp>
        <p:sp>
          <p:nvSpPr>
            <p:cNvPr id="6" name="AutoShape 6"/>
            <p:cNvSpPr/>
            <p:nvPr/>
          </p:nvSpPr>
          <p:spPr>
            <a:xfrm flipV="1">
              <a:off x="7" y="12331700"/>
              <a:ext cx="24553801" cy="12700"/>
            </a:xfrm>
            <a:prstGeom prst="line">
              <a:avLst/>
            </a:prstGeom>
            <a:ln w="25400" cap="flat">
              <a:solidFill>
                <a:srgbClr val="FFFFFF"/>
              </a:solidFill>
              <a:prstDash val="solid"/>
              <a:headEnd type="none" w="sm" len="sm"/>
              <a:tailEnd type="none" w="sm" len="sm"/>
            </a:ln>
          </p:spPr>
          <p:txBody>
            <a:bodyPr/>
            <a:lstStyle/>
            <a:p>
              <a:endParaRPr lang="en-US"/>
            </a:p>
          </p:txBody>
        </p:sp>
        <p:grpSp>
          <p:nvGrpSpPr>
            <p:cNvPr id="7" name="Group 7"/>
            <p:cNvGrpSpPr/>
            <p:nvPr/>
          </p:nvGrpSpPr>
          <p:grpSpPr>
            <a:xfrm rot="5400000">
              <a:off x="1354463" y="6649092"/>
              <a:ext cx="477503" cy="417815"/>
              <a:chOff x="0" y="0"/>
              <a:chExt cx="812800" cy="711200"/>
            </a:xfrm>
          </p:grpSpPr>
          <p:sp>
            <p:nvSpPr>
              <p:cNvPr id="8" name="Freeform 8"/>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en-US"/>
              </a:p>
            </p:txBody>
          </p:sp>
          <p:sp>
            <p:nvSpPr>
              <p:cNvPr id="9" name="TextBox 9"/>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grpSp>
          <p:nvGrpSpPr>
            <p:cNvPr id="10" name="Group 10"/>
            <p:cNvGrpSpPr/>
            <p:nvPr/>
          </p:nvGrpSpPr>
          <p:grpSpPr>
            <a:xfrm rot="-5400000">
              <a:off x="22577447" y="6649092"/>
              <a:ext cx="477503" cy="417815"/>
              <a:chOff x="0" y="0"/>
              <a:chExt cx="812800" cy="711200"/>
            </a:xfrm>
          </p:grpSpPr>
          <p:sp>
            <p:nvSpPr>
              <p:cNvPr id="11" name="Freeform 11"/>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en-US"/>
              </a:p>
            </p:txBody>
          </p:sp>
          <p:sp>
            <p:nvSpPr>
              <p:cNvPr id="12" name="TextBox 12"/>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grpSp>
          <p:nvGrpSpPr>
            <p:cNvPr id="13" name="Group 13"/>
            <p:cNvGrpSpPr/>
            <p:nvPr/>
          </p:nvGrpSpPr>
          <p:grpSpPr>
            <a:xfrm rot="-10800000">
              <a:off x="11953255" y="1371600"/>
              <a:ext cx="477503" cy="417815"/>
              <a:chOff x="0" y="0"/>
              <a:chExt cx="812800" cy="711200"/>
            </a:xfrm>
          </p:grpSpPr>
          <p:sp>
            <p:nvSpPr>
              <p:cNvPr id="14" name="Freeform 14"/>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en-US"/>
              </a:p>
            </p:txBody>
          </p:sp>
          <p:sp>
            <p:nvSpPr>
              <p:cNvPr id="15" name="TextBox 15"/>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grpSp>
          <p:nvGrpSpPr>
            <p:cNvPr id="16" name="Group 16"/>
            <p:cNvGrpSpPr/>
            <p:nvPr/>
          </p:nvGrpSpPr>
          <p:grpSpPr>
            <a:xfrm>
              <a:off x="11953255" y="11913885"/>
              <a:ext cx="477503" cy="417815"/>
              <a:chOff x="0" y="0"/>
              <a:chExt cx="812800" cy="711200"/>
            </a:xfrm>
          </p:grpSpPr>
          <p:sp>
            <p:nvSpPr>
              <p:cNvPr id="17" name="Freeform 17"/>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en-US"/>
              </a:p>
            </p:txBody>
          </p:sp>
          <p:sp>
            <p:nvSpPr>
              <p:cNvPr id="18" name="TextBox 18"/>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grpSp>
      <p:grpSp>
        <p:nvGrpSpPr>
          <p:cNvPr id="19" name="Group 19"/>
          <p:cNvGrpSpPr/>
          <p:nvPr/>
        </p:nvGrpSpPr>
        <p:grpSpPr>
          <a:xfrm>
            <a:off x="5853687" y="1409140"/>
            <a:ext cx="10985455" cy="7468720"/>
            <a:chOff x="0" y="0"/>
            <a:chExt cx="2893288" cy="1967070"/>
          </a:xfrm>
        </p:grpSpPr>
        <p:sp>
          <p:nvSpPr>
            <p:cNvPr id="20" name="Freeform 20"/>
            <p:cNvSpPr/>
            <p:nvPr/>
          </p:nvSpPr>
          <p:spPr>
            <a:xfrm>
              <a:off x="0" y="0"/>
              <a:ext cx="2893289" cy="1967070"/>
            </a:xfrm>
            <a:custGeom>
              <a:avLst/>
              <a:gdLst/>
              <a:ahLst/>
              <a:cxnLst/>
              <a:rect l="l" t="t" r="r" b="b"/>
              <a:pathLst>
                <a:path w="2893289" h="1967070">
                  <a:moveTo>
                    <a:pt x="0" y="0"/>
                  </a:moveTo>
                  <a:lnTo>
                    <a:pt x="2893289" y="0"/>
                  </a:lnTo>
                  <a:lnTo>
                    <a:pt x="2893289" y="1967070"/>
                  </a:lnTo>
                  <a:lnTo>
                    <a:pt x="0" y="1967070"/>
                  </a:lnTo>
                  <a:close/>
                </a:path>
              </a:pathLst>
            </a:custGeom>
            <a:solidFill>
              <a:srgbClr val="AAFF3E"/>
            </a:solidFill>
            <a:ln w="38100" cap="sq">
              <a:solidFill>
                <a:srgbClr val="FFFFFF"/>
              </a:solidFill>
              <a:prstDash val="solid"/>
              <a:miter/>
            </a:ln>
          </p:spPr>
          <p:txBody>
            <a:bodyPr/>
            <a:lstStyle/>
            <a:p>
              <a:endParaRPr lang="en-US"/>
            </a:p>
          </p:txBody>
        </p:sp>
        <p:sp>
          <p:nvSpPr>
            <p:cNvPr id="21" name="TextBox 21"/>
            <p:cNvSpPr txBox="1"/>
            <p:nvPr/>
          </p:nvSpPr>
          <p:spPr>
            <a:xfrm>
              <a:off x="0" y="-9525"/>
              <a:ext cx="2893288" cy="1976595"/>
            </a:xfrm>
            <a:prstGeom prst="rect">
              <a:avLst/>
            </a:prstGeom>
          </p:spPr>
          <p:txBody>
            <a:bodyPr lIns="50800" tIns="50800" rIns="50800" bIns="50800" rtlCol="0" anchor="ctr"/>
            <a:lstStyle/>
            <a:p>
              <a:pPr marL="0" lvl="0" indent="0" algn="l">
                <a:lnSpc>
                  <a:spcPts val="4080"/>
                </a:lnSpc>
                <a:spcBef>
                  <a:spcPct val="0"/>
                </a:spcBef>
              </a:pPr>
              <a:endParaRPr/>
            </a:p>
          </p:txBody>
        </p:sp>
      </p:grpSp>
      <p:sp>
        <p:nvSpPr>
          <p:cNvPr id="22" name="TextBox 22"/>
          <p:cNvSpPr txBox="1"/>
          <p:nvPr/>
        </p:nvSpPr>
        <p:spPr>
          <a:xfrm>
            <a:off x="6071523" y="3093985"/>
            <a:ext cx="10221052" cy="4603115"/>
          </a:xfrm>
          <a:prstGeom prst="rect">
            <a:avLst/>
          </a:prstGeom>
        </p:spPr>
        <p:txBody>
          <a:bodyPr lIns="0" tIns="0" rIns="0" bIns="0" rtlCol="0" anchor="t">
            <a:spAutoFit/>
          </a:bodyPr>
          <a:lstStyle/>
          <a:p>
            <a:pPr algn="l">
              <a:lnSpc>
                <a:spcPts val="4060"/>
              </a:lnSpc>
            </a:pPr>
            <a:r>
              <a:rPr lang="en-US" sz="2900" b="1">
                <a:solidFill>
                  <a:srgbClr val="284009"/>
                </a:solidFill>
                <a:latin typeface="Montserrat Bold"/>
                <a:ea typeface="Montserrat Bold"/>
                <a:cs typeface="Montserrat Bold"/>
                <a:sym typeface="Montserrat Bold"/>
              </a:rPr>
              <a:t>SOC</a:t>
            </a:r>
          </a:p>
          <a:p>
            <a:pPr algn="l">
              <a:lnSpc>
                <a:spcPts val="4060"/>
              </a:lnSpc>
            </a:pPr>
            <a:endParaRPr lang="en-US" sz="2900" b="1">
              <a:solidFill>
                <a:srgbClr val="284009"/>
              </a:solidFill>
              <a:latin typeface="Montserrat Bold"/>
              <a:ea typeface="Montserrat Bold"/>
              <a:cs typeface="Montserrat Bold"/>
              <a:sym typeface="Montserrat Bold"/>
            </a:endParaRPr>
          </a:p>
          <a:p>
            <a:pPr algn="l">
              <a:lnSpc>
                <a:spcPts val="4060"/>
              </a:lnSpc>
            </a:pPr>
            <a:endParaRPr lang="en-US" sz="2900" b="1">
              <a:solidFill>
                <a:srgbClr val="284009"/>
              </a:solidFill>
              <a:latin typeface="Montserrat Bold"/>
              <a:ea typeface="Montserrat Bold"/>
              <a:cs typeface="Montserrat Bold"/>
              <a:sym typeface="Montserrat Bold"/>
            </a:endParaRPr>
          </a:p>
          <a:p>
            <a:pPr algn="l">
              <a:lnSpc>
                <a:spcPts val="4060"/>
              </a:lnSpc>
            </a:pPr>
            <a:endParaRPr lang="en-US" sz="2900" b="1">
              <a:solidFill>
                <a:srgbClr val="284009"/>
              </a:solidFill>
              <a:latin typeface="Montserrat Bold"/>
              <a:ea typeface="Montserrat Bold"/>
              <a:cs typeface="Montserrat Bold"/>
              <a:sym typeface="Montserrat Bold"/>
            </a:endParaRPr>
          </a:p>
          <a:p>
            <a:pPr algn="l">
              <a:lnSpc>
                <a:spcPts val="4060"/>
              </a:lnSpc>
            </a:pPr>
            <a:endParaRPr lang="en-US" sz="2900" b="1">
              <a:solidFill>
                <a:srgbClr val="284009"/>
              </a:solidFill>
              <a:latin typeface="Montserrat Bold"/>
              <a:ea typeface="Montserrat Bold"/>
              <a:cs typeface="Montserrat Bold"/>
              <a:sym typeface="Montserrat Bold"/>
            </a:endParaRPr>
          </a:p>
          <a:p>
            <a:pPr algn="l">
              <a:lnSpc>
                <a:spcPts val="4060"/>
              </a:lnSpc>
            </a:pPr>
            <a:endParaRPr lang="en-US" sz="2900" b="1">
              <a:solidFill>
                <a:srgbClr val="284009"/>
              </a:solidFill>
              <a:latin typeface="Montserrat Bold"/>
              <a:ea typeface="Montserrat Bold"/>
              <a:cs typeface="Montserrat Bold"/>
              <a:sym typeface="Montserrat Bold"/>
            </a:endParaRPr>
          </a:p>
          <a:p>
            <a:pPr algn="l">
              <a:lnSpc>
                <a:spcPts val="4060"/>
              </a:lnSpc>
            </a:pPr>
            <a:endParaRPr lang="en-US" sz="2900" b="1">
              <a:solidFill>
                <a:srgbClr val="284009"/>
              </a:solidFill>
              <a:latin typeface="Montserrat Bold"/>
              <a:ea typeface="Montserrat Bold"/>
              <a:cs typeface="Montserrat Bold"/>
              <a:sym typeface="Montserrat Bold"/>
            </a:endParaRPr>
          </a:p>
          <a:p>
            <a:pPr algn="l">
              <a:lnSpc>
                <a:spcPts val="4060"/>
              </a:lnSpc>
            </a:pPr>
            <a:endParaRPr lang="en-US" sz="2900" b="1">
              <a:solidFill>
                <a:srgbClr val="284009"/>
              </a:solidFill>
              <a:latin typeface="Montserrat Bold"/>
              <a:ea typeface="Montserrat Bold"/>
              <a:cs typeface="Montserrat Bold"/>
              <a:sym typeface="Montserrat Bold"/>
            </a:endParaRPr>
          </a:p>
          <a:p>
            <a:pPr marL="0" lvl="0" indent="0" algn="l">
              <a:lnSpc>
                <a:spcPts val="4060"/>
              </a:lnSpc>
              <a:spcBef>
                <a:spcPct val="0"/>
              </a:spcBef>
            </a:pPr>
            <a:r>
              <a:rPr lang="en-US" sz="2900" b="1">
                <a:solidFill>
                  <a:srgbClr val="284009"/>
                </a:solidFill>
                <a:latin typeface="Montserrat Bold"/>
                <a:ea typeface="Montserrat Bold"/>
                <a:cs typeface="Montserrat Bold"/>
                <a:sym typeface="Montserrat Bold"/>
              </a:rPr>
              <a:t>INCIDENT</a:t>
            </a:r>
          </a:p>
        </p:txBody>
      </p:sp>
      <p:sp>
        <p:nvSpPr>
          <p:cNvPr id="23" name="AutoShape 23"/>
          <p:cNvSpPr/>
          <p:nvPr/>
        </p:nvSpPr>
        <p:spPr>
          <a:xfrm>
            <a:off x="10162587" y="9731908"/>
            <a:ext cx="6492240" cy="0"/>
          </a:xfrm>
          <a:prstGeom prst="line">
            <a:avLst/>
          </a:prstGeom>
          <a:ln w="38100" cap="flat">
            <a:solidFill>
              <a:srgbClr val="AAFF3E"/>
            </a:solidFill>
            <a:prstDash val="solid"/>
            <a:headEnd type="none" w="sm" len="sm"/>
            <a:tailEnd type="triangle" w="lg" len="med"/>
          </a:ln>
        </p:spPr>
        <p:txBody>
          <a:bodyPr/>
          <a:lstStyle/>
          <a:p>
            <a:endParaRPr lang="en-US"/>
          </a:p>
        </p:txBody>
      </p:sp>
      <p:sp>
        <p:nvSpPr>
          <p:cNvPr id="24" name="Freeform 24"/>
          <p:cNvSpPr/>
          <p:nvPr/>
        </p:nvSpPr>
        <p:spPr>
          <a:xfrm>
            <a:off x="1339091" y="1205044"/>
            <a:ext cx="4059165" cy="9658055"/>
          </a:xfrm>
          <a:custGeom>
            <a:avLst/>
            <a:gdLst/>
            <a:ahLst/>
            <a:cxnLst/>
            <a:rect l="l" t="t" r="r" b="b"/>
            <a:pathLst>
              <a:path w="4059165" h="9658055">
                <a:moveTo>
                  <a:pt x="0" y="0"/>
                </a:moveTo>
                <a:lnTo>
                  <a:pt x="4059165" y="0"/>
                </a:lnTo>
                <a:lnTo>
                  <a:pt x="4059165" y="9658055"/>
                </a:lnTo>
                <a:lnTo>
                  <a:pt x="0" y="9658055"/>
                </a:lnTo>
                <a:lnTo>
                  <a:pt x="0" y="0"/>
                </a:lnTo>
                <a:close/>
              </a:path>
            </a:pathLst>
          </a:custGeom>
          <a:blipFill>
            <a:blip r:embed="rId2"/>
            <a:stretch>
              <a:fillRect t="-21007" r="-87504"/>
            </a:stretch>
          </a:blipFill>
        </p:spPr>
        <p:txBody>
          <a:bodyPr/>
          <a:lstStyle/>
          <a:p>
            <a:endParaRPr lang="en-US"/>
          </a:p>
        </p:txBody>
      </p:sp>
      <p:grpSp>
        <p:nvGrpSpPr>
          <p:cNvPr id="25" name="Group 25"/>
          <p:cNvGrpSpPr/>
          <p:nvPr/>
        </p:nvGrpSpPr>
        <p:grpSpPr>
          <a:xfrm>
            <a:off x="1620570" y="355456"/>
            <a:ext cx="3355780" cy="333375"/>
            <a:chOff x="0" y="0"/>
            <a:chExt cx="4474373" cy="444500"/>
          </a:xfrm>
        </p:grpSpPr>
        <p:grpSp>
          <p:nvGrpSpPr>
            <p:cNvPr id="26" name="Group 26"/>
            <p:cNvGrpSpPr/>
            <p:nvPr/>
          </p:nvGrpSpPr>
          <p:grpSpPr>
            <a:xfrm rot="5400000">
              <a:off x="-26425" y="48130"/>
              <a:ext cx="422795" cy="369945"/>
              <a:chOff x="0" y="0"/>
              <a:chExt cx="812800" cy="711200"/>
            </a:xfrm>
          </p:grpSpPr>
          <p:sp>
            <p:nvSpPr>
              <p:cNvPr id="27" name="Freeform 27"/>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AAFF3E"/>
              </a:solidFill>
            </p:spPr>
            <p:txBody>
              <a:bodyPr/>
              <a:lstStyle/>
              <a:p>
                <a:endParaRPr lang="en-US"/>
              </a:p>
            </p:txBody>
          </p:sp>
          <p:sp>
            <p:nvSpPr>
              <p:cNvPr id="28" name="TextBox 28"/>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sp>
          <p:nvSpPr>
            <p:cNvPr id="29" name="TextBox 29"/>
            <p:cNvSpPr txBox="1"/>
            <p:nvPr/>
          </p:nvSpPr>
          <p:spPr>
            <a:xfrm>
              <a:off x="496945" y="0"/>
              <a:ext cx="3977428" cy="444500"/>
            </a:xfrm>
            <a:prstGeom prst="rect">
              <a:avLst/>
            </a:prstGeom>
          </p:spPr>
          <p:txBody>
            <a:bodyPr lIns="0" tIns="0" rIns="0" bIns="0" rtlCol="0" anchor="t">
              <a:spAutoFit/>
            </a:bodyPr>
            <a:lstStyle/>
            <a:p>
              <a:pPr algn="l">
                <a:lnSpc>
                  <a:spcPts val="2685"/>
                </a:lnSpc>
              </a:pPr>
              <a:r>
                <a:rPr lang="en-US" sz="2237">
                  <a:solidFill>
                    <a:srgbClr val="FFFFFF"/>
                  </a:solidFill>
                  <a:latin typeface="HK Modular"/>
                  <a:ea typeface="HK Modular"/>
                  <a:cs typeface="HK Modular"/>
                  <a:sym typeface="HK Modular"/>
                </a:rPr>
                <a:t>OODA DECIDE</a:t>
              </a:r>
            </a:p>
          </p:txBody>
        </p:sp>
      </p:grpSp>
      <p:sp>
        <p:nvSpPr>
          <p:cNvPr id="30" name="AutoShape 30"/>
          <p:cNvSpPr/>
          <p:nvPr/>
        </p:nvSpPr>
        <p:spPr>
          <a:xfrm>
            <a:off x="10162587" y="9731908"/>
            <a:ext cx="6492240" cy="0"/>
          </a:xfrm>
          <a:prstGeom prst="line">
            <a:avLst/>
          </a:prstGeom>
          <a:ln w="38100" cap="flat">
            <a:solidFill>
              <a:srgbClr val="FFFFFF"/>
            </a:solidFill>
            <a:prstDash val="solid"/>
            <a:headEnd type="none" w="sm" len="sm"/>
            <a:tailEnd type="triangle" w="lg" len="med"/>
          </a:ln>
        </p:spPr>
        <p:txBody>
          <a:bodyPr/>
          <a:lstStyle/>
          <a:p>
            <a:endParaRPr lang="en-US"/>
          </a:p>
        </p:txBody>
      </p:sp>
      <p:sp>
        <p:nvSpPr>
          <p:cNvPr id="31" name="TextBox 31"/>
          <p:cNvSpPr txBox="1"/>
          <p:nvPr/>
        </p:nvSpPr>
        <p:spPr>
          <a:xfrm>
            <a:off x="9711864" y="2038351"/>
            <a:ext cx="4797634" cy="2657475"/>
          </a:xfrm>
          <a:prstGeom prst="rect">
            <a:avLst/>
          </a:prstGeom>
        </p:spPr>
        <p:txBody>
          <a:bodyPr wrap="square" lIns="0" tIns="0" rIns="0" bIns="0" rtlCol="0" anchor="t">
            <a:spAutoFit/>
          </a:bodyPr>
          <a:lstStyle/>
          <a:p>
            <a:pPr algn="ctr">
              <a:lnSpc>
                <a:spcPts val="4200"/>
              </a:lnSpc>
            </a:pPr>
            <a:r>
              <a:rPr lang="en-US" sz="3000" b="1" dirty="0">
                <a:solidFill>
                  <a:srgbClr val="000000"/>
                </a:solidFill>
                <a:latin typeface="Open Sauce Bold"/>
                <a:ea typeface="Open Sauce Bold"/>
                <a:cs typeface="Open Sauce Bold"/>
                <a:sym typeface="Open Sauce Bold"/>
              </a:rPr>
              <a:t>Escalate for review</a:t>
            </a:r>
          </a:p>
          <a:p>
            <a:pPr algn="ctr">
              <a:lnSpc>
                <a:spcPts val="4200"/>
              </a:lnSpc>
            </a:pPr>
            <a:endParaRPr lang="en-US" sz="3000" b="1" dirty="0">
              <a:solidFill>
                <a:srgbClr val="000000"/>
              </a:solidFill>
              <a:latin typeface="Open Sauce Bold"/>
              <a:ea typeface="Open Sauce Bold"/>
              <a:cs typeface="Open Sauce Bold"/>
              <a:sym typeface="Open Sauce Bold"/>
            </a:endParaRPr>
          </a:p>
          <a:p>
            <a:pPr algn="ctr">
              <a:lnSpc>
                <a:spcPts val="4200"/>
              </a:lnSpc>
            </a:pPr>
            <a:r>
              <a:rPr lang="en-US" sz="3000" b="1" dirty="0">
                <a:solidFill>
                  <a:srgbClr val="000000"/>
                </a:solidFill>
                <a:latin typeface="Open Sauce Bold"/>
                <a:ea typeface="Open Sauce Bold"/>
                <a:cs typeface="Open Sauce Bold"/>
                <a:sym typeface="Open Sauce Bold"/>
              </a:rPr>
              <a:t>Close as non-issue</a:t>
            </a:r>
          </a:p>
          <a:p>
            <a:pPr algn="ctr">
              <a:lnSpc>
                <a:spcPts val="4200"/>
              </a:lnSpc>
            </a:pPr>
            <a:endParaRPr lang="en-US" sz="3000" b="1" dirty="0">
              <a:solidFill>
                <a:srgbClr val="000000"/>
              </a:solidFill>
              <a:latin typeface="Open Sauce Bold"/>
              <a:ea typeface="Open Sauce Bold"/>
              <a:cs typeface="Open Sauce Bold"/>
              <a:sym typeface="Open Sauce Bold"/>
            </a:endParaRPr>
          </a:p>
          <a:p>
            <a:pPr algn="ctr">
              <a:lnSpc>
                <a:spcPts val="4200"/>
              </a:lnSpc>
              <a:spcBef>
                <a:spcPct val="0"/>
              </a:spcBef>
            </a:pPr>
            <a:r>
              <a:rPr lang="en-US" sz="3000" b="1" dirty="0">
                <a:solidFill>
                  <a:srgbClr val="000000"/>
                </a:solidFill>
                <a:latin typeface="Open Sauce Bold"/>
                <a:ea typeface="Open Sauce Bold"/>
                <a:cs typeface="Open Sauce Bold"/>
                <a:sym typeface="Open Sauce Bold"/>
              </a:rPr>
              <a:t>Investigate further</a:t>
            </a:r>
          </a:p>
        </p:txBody>
      </p:sp>
      <p:sp>
        <p:nvSpPr>
          <p:cNvPr id="32" name="TextBox 32"/>
          <p:cNvSpPr txBox="1"/>
          <p:nvPr/>
        </p:nvSpPr>
        <p:spPr>
          <a:xfrm>
            <a:off x="10162587" y="6470809"/>
            <a:ext cx="3345180" cy="1590675"/>
          </a:xfrm>
          <a:prstGeom prst="rect">
            <a:avLst/>
          </a:prstGeom>
        </p:spPr>
        <p:txBody>
          <a:bodyPr lIns="0" tIns="0" rIns="0" bIns="0" rtlCol="0" anchor="t">
            <a:spAutoFit/>
          </a:bodyPr>
          <a:lstStyle/>
          <a:p>
            <a:pPr algn="ctr">
              <a:lnSpc>
                <a:spcPts val="4200"/>
              </a:lnSpc>
            </a:pPr>
            <a:r>
              <a:rPr lang="en-US" sz="3000" b="1">
                <a:solidFill>
                  <a:srgbClr val="000000"/>
                </a:solidFill>
                <a:latin typeface="Open Sauce Bold"/>
                <a:ea typeface="Open Sauce Bold"/>
                <a:cs typeface="Open Sauce Bold"/>
                <a:sym typeface="Open Sauce Bold"/>
              </a:rPr>
              <a:t>Include as finding</a:t>
            </a:r>
          </a:p>
          <a:p>
            <a:pPr algn="ctr">
              <a:lnSpc>
                <a:spcPts val="4200"/>
              </a:lnSpc>
            </a:pPr>
            <a:endParaRPr lang="en-US" sz="3000" b="1">
              <a:solidFill>
                <a:srgbClr val="000000"/>
              </a:solidFill>
              <a:latin typeface="Open Sauce Bold"/>
              <a:ea typeface="Open Sauce Bold"/>
              <a:cs typeface="Open Sauce Bold"/>
              <a:sym typeface="Open Sauce Bold"/>
            </a:endParaRPr>
          </a:p>
          <a:p>
            <a:pPr algn="l">
              <a:lnSpc>
                <a:spcPts val="4200"/>
              </a:lnSpc>
              <a:spcBef>
                <a:spcPct val="0"/>
              </a:spcBef>
            </a:pPr>
            <a:r>
              <a:rPr lang="en-US" sz="3000" b="1">
                <a:solidFill>
                  <a:srgbClr val="000000"/>
                </a:solidFill>
                <a:latin typeface="Open Sauce Bold"/>
                <a:ea typeface="Open Sauce Bold"/>
                <a:cs typeface="Open Sauce Bold"/>
                <a:sym typeface="Open Sauce Bold"/>
              </a:rPr>
              <a:t>... don’t</a:t>
            </a:r>
          </a:p>
        </p:txBody>
      </p:sp>
      <p:sp>
        <p:nvSpPr>
          <p:cNvPr id="33" name="AutoShape 33"/>
          <p:cNvSpPr/>
          <p:nvPr/>
        </p:nvSpPr>
        <p:spPr>
          <a:xfrm flipV="1">
            <a:off x="7015527" y="2310225"/>
            <a:ext cx="3147060" cy="1037230"/>
          </a:xfrm>
          <a:prstGeom prst="line">
            <a:avLst/>
          </a:prstGeom>
          <a:ln w="66675" cap="flat">
            <a:solidFill>
              <a:srgbClr val="47413F"/>
            </a:solidFill>
            <a:prstDash val="solid"/>
            <a:headEnd type="none" w="sm" len="sm"/>
            <a:tailEnd type="arrow" w="med" len="sm"/>
          </a:ln>
        </p:spPr>
        <p:txBody>
          <a:bodyPr/>
          <a:lstStyle/>
          <a:p>
            <a:endParaRPr lang="en-US"/>
          </a:p>
        </p:txBody>
      </p:sp>
      <p:sp>
        <p:nvSpPr>
          <p:cNvPr id="34" name="AutoShape 34"/>
          <p:cNvSpPr/>
          <p:nvPr/>
        </p:nvSpPr>
        <p:spPr>
          <a:xfrm>
            <a:off x="6991549" y="3333425"/>
            <a:ext cx="2934477" cy="33079"/>
          </a:xfrm>
          <a:prstGeom prst="line">
            <a:avLst/>
          </a:prstGeom>
          <a:ln w="66675" cap="flat">
            <a:solidFill>
              <a:srgbClr val="47413F"/>
            </a:solidFill>
            <a:prstDash val="solid"/>
            <a:headEnd type="none" w="sm" len="sm"/>
            <a:tailEnd type="arrow" w="med" len="sm"/>
          </a:ln>
        </p:spPr>
        <p:txBody>
          <a:bodyPr/>
          <a:lstStyle/>
          <a:p>
            <a:endParaRPr lang="en-US"/>
          </a:p>
        </p:txBody>
      </p:sp>
      <p:sp>
        <p:nvSpPr>
          <p:cNvPr id="35" name="AutoShape 35"/>
          <p:cNvSpPr/>
          <p:nvPr/>
        </p:nvSpPr>
        <p:spPr>
          <a:xfrm>
            <a:off x="7015527" y="3333425"/>
            <a:ext cx="3147060" cy="1058083"/>
          </a:xfrm>
          <a:prstGeom prst="line">
            <a:avLst/>
          </a:prstGeom>
          <a:ln w="66675" cap="flat">
            <a:solidFill>
              <a:srgbClr val="47413F"/>
            </a:solidFill>
            <a:prstDash val="solid"/>
            <a:headEnd type="none" w="sm" len="sm"/>
            <a:tailEnd type="arrow" w="med" len="sm"/>
          </a:ln>
        </p:spPr>
        <p:txBody>
          <a:bodyPr/>
          <a:lstStyle/>
          <a:p>
            <a:endParaRPr lang="en-US"/>
          </a:p>
        </p:txBody>
      </p:sp>
      <p:sp>
        <p:nvSpPr>
          <p:cNvPr id="36" name="AutoShape 36"/>
          <p:cNvSpPr/>
          <p:nvPr/>
        </p:nvSpPr>
        <p:spPr>
          <a:xfrm flipV="1">
            <a:off x="8168763" y="6793514"/>
            <a:ext cx="1745890" cy="505970"/>
          </a:xfrm>
          <a:prstGeom prst="line">
            <a:avLst/>
          </a:prstGeom>
          <a:ln w="66675" cap="flat">
            <a:solidFill>
              <a:srgbClr val="47413F"/>
            </a:solidFill>
            <a:prstDash val="solid"/>
            <a:headEnd type="none" w="sm" len="sm"/>
            <a:tailEnd type="arrow" w="med" len="sm"/>
          </a:ln>
        </p:spPr>
        <p:txBody>
          <a:bodyPr/>
          <a:lstStyle/>
          <a:p>
            <a:endParaRPr lang="en-US"/>
          </a:p>
        </p:txBody>
      </p:sp>
      <p:sp>
        <p:nvSpPr>
          <p:cNvPr id="37" name="AutoShape 37"/>
          <p:cNvSpPr/>
          <p:nvPr/>
        </p:nvSpPr>
        <p:spPr>
          <a:xfrm>
            <a:off x="8168763" y="7582713"/>
            <a:ext cx="1745890" cy="323037"/>
          </a:xfrm>
          <a:prstGeom prst="line">
            <a:avLst/>
          </a:prstGeom>
          <a:ln w="66675" cap="flat">
            <a:solidFill>
              <a:srgbClr val="47413F"/>
            </a:solidFill>
            <a:prstDash val="solid"/>
            <a:headEnd type="none" w="sm" len="sm"/>
            <a:tailEnd type="arrow" w="med" len="sm"/>
          </a:ln>
        </p:spPr>
        <p:txBody>
          <a:bodyPr/>
          <a:lstStyle/>
          <a:p>
            <a:endParaRPr lang="en-US"/>
          </a:p>
        </p:txBody>
      </p:sp>
      <p:grpSp>
        <p:nvGrpSpPr>
          <p:cNvPr id="38" name="Group 38"/>
          <p:cNvGrpSpPr/>
          <p:nvPr/>
        </p:nvGrpSpPr>
        <p:grpSpPr>
          <a:xfrm>
            <a:off x="15373883" y="6790756"/>
            <a:ext cx="1621330" cy="2087104"/>
            <a:chOff x="0" y="0"/>
            <a:chExt cx="2161774" cy="2782805"/>
          </a:xfrm>
        </p:grpSpPr>
        <p:sp>
          <p:nvSpPr>
            <p:cNvPr id="39" name="Freeform 39"/>
            <p:cNvSpPr/>
            <p:nvPr/>
          </p:nvSpPr>
          <p:spPr>
            <a:xfrm>
              <a:off x="0" y="0"/>
              <a:ext cx="1789331" cy="2020805"/>
            </a:xfrm>
            <a:custGeom>
              <a:avLst/>
              <a:gdLst/>
              <a:ahLst/>
              <a:cxnLst/>
              <a:rect l="l" t="t" r="r" b="b"/>
              <a:pathLst>
                <a:path w="1789331" h="2020805">
                  <a:moveTo>
                    <a:pt x="0" y="0"/>
                  </a:moveTo>
                  <a:lnTo>
                    <a:pt x="1789331" y="0"/>
                  </a:lnTo>
                  <a:lnTo>
                    <a:pt x="1789331" y="2020805"/>
                  </a:lnTo>
                  <a:lnTo>
                    <a:pt x="0" y="202080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0" name="TextBox 40"/>
            <p:cNvSpPr txBox="1"/>
            <p:nvPr/>
          </p:nvSpPr>
          <p:spPr>
            <a:xfrm>
              <a:off x="0" y="2116055"/>
              <a:ext cx="2161774" cy="666750"/>
            </a:xfrm>
            <a:prstGeom prst="rect">
              <a:avLst/>
            </a:prstGeom>
          </p:spPr>
          <p:txBody>
            <a:bodyPr lIns="0" tIns="0" rIns="0" bIns="0" rtlCol="0" anchor="t">
              <a:spAutoFit/>
            </a:bodyPr>
            <a:lstStyle/>
            <a:p>
              <a:pPr marL="0" lvl="0" indent="0" algn="l">
                <a:lnSpc>
                  <a:spcPts val="4200"/>
                </a:lnSpc>
                <a:spcBef>
                  <a:spcPct val="0"/>
                </a:spcBef>
              </a:pPr>
              <a:r>
                <a:rPr lang="en-US" sz="3000" b="1">
                  <a:solidFill>
                    <a:srgbClr val="284009"/>
                  </a:solidFill>
                  <a:latin typeface="Montserrat Bold"/>
                  <a:ea typeface="Montserrat Bold"/>
                  <a:cs typeface="Montserrat Bold"/>
                  <a:sym typeface="Montserrat Bold"/>
                </a:rPr>
                <a:t>Decide</a:t>
              </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1909">
                <a:alpha val="100000"/>
              </a:srgbClr>
            </a:gs>
            <a:gs pos="100000">
              <a:srgbClr val="73A65E">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22024" y="0"/>
            <a:ext cx="18415360" cy="10287000"/>
            <a:chOff x="0" y="0"/>
            <a:chExt cx="24553814" cy="13716000"/>
          </a:xfrm>
        </p:grpSpPr>
        <p:sp>
          <p:nvSpPr>
            <p:cNvPr id="3" name="AutoShape 3"/>
            <p:cNvSpPr/>
            <p:nvPr/>
          </p:nvSpPr>
          <p:spPr>
            <a:xfrm flipV="1">
              <a:off x="7" y="1358900"/>
              <a:ext cx="24384000" cy="0"/>
            </a:xfrm>
            <a:prstGeom prst="line">
              <a:avLst/>
            </a:prstGeom>
            <a:ln w="25400" cap="flat">
              <a:solidFill>
                <a:srgbClr val="FFFFFF"/>
              </a:solidFill>
              <a:prstDash val="solid"/>
              <a:headEnd type="none" w="sm" len="sm"/>
              <a:tailEnd type="none" w="sm" len="sm"/>
            </a:ln>
          </p:spPr>
          <p:txBody>
            <a:bodyPr/>
            <a:lstStyle/>
            <a:p>
              <a:endParaRPr lang="en-US"/>
            </a:p>
          </p:txBody>
        </p:sp>
        <p:sp>
          <p:nvSpPr>
            <p:cNvPr id="4" name="AutoShape 4"/>
            <p:cNvSpPr/>
            <p:nvPr/>
          </p:nvSpPr>
          <p:spPr>
            <a:xfrm flipH="1">
              <a:off x="1384307" y="0"/>
              <a:ext cx="0" cy="13716000"/>
            </a:xfrm>
            <a:prstGeom prst="line">
              <a:avLst/>
            </a:prstGeom>
            <a:ln w="25400" cap="flat">
              <a:solidFill>
                <a:srgbClr val="FFFFFF"/>
              </a:solidFill>
              <a:prstDash val="solid"/>
              <a:headEnd type="none" w="sm" len="sm"/>
              <a:tailEnd type="none" w="sm" len="sm"/>
            </a:ln>
          </p:spPr>
          <p:txBody>
            <a:bodyPr/>
            <a:lstStyle/>
            <a:p>
              <a:endParaRPr lang="en-US"/>
            </a:p>
          </p:txBody>
        </p:sp>
        <p:sp>
          <p:nvSpPr>
            <p:cNvPr id="5" name="AutoShape 5"/>
            <p:cNvSpPr/>
            <p:nvPr/>
          </p:nvSpPr>
          <p:spPr>
            <a:xfrm>
              <a:off x="23025107" y="0"/>
              <a:ext cx="0" cy="13716000"/>
            </a:xfrm>
            <a:prstGeom prst="line">
              <a:avLst/>
            </a:prstGeom>
            <a:ln w="25400" cap="flat">
              <a:solidFill>
                <a:srgbClr val="FFFFFF"/>
              </a:solidFill>
              <a:prstDash val="solid"/>
              <a:headEnd type="none" w="sm" len="sm"/>
              <a:tailEnd type="none" w="sm" len="sm"/>
            </a:ln>
          </p:spPr>
          <p:txBody>
            <a:bodyPr/>
            <a:lstStyle/>
            <a:p>
              <a:endParaRPr lang="en-US"/>
            </a:p>
          </p:txBody>
        </p:sp>
        <p:sp>
          <p:nvSpPr>
            <p:cNvPr id="6" name="AutoShape 6"/>
            <p:cNvSpPr/>
            <p:nvPr/>
          </p:nvSpPr>
          <p:spPr>
            <a:xfrm flipV="1">
              <a:off x="7" y="12331700"/>
              <a:ext cx="24553801" cy="12700"/>
            </a:xfrm>
            <a:prstGeom prst="line">
              <a:avLst/>
            </a:prstGeom>
            <a:ln w="25400" cap="flat">
              <a:solidFill>
                <a:srgbClr val="FFFFFF"/>
              </a:solidFill>
              <a:prstDash val="solid"/>
              <a:headEnd type="none" w="sm" len="sm"/>
              <a:tailEnd type="none" w="sm" len="sm"/>
            </a:ln>
          </p:spPr>
          <p:txBody>
            <a:bodyPr/>
            <a:lstStyle/>
            <a:p>
              <a:endParaRPr lang="en-US"/>
            </a:p>
          </p:txBody>
        </p:sp>
        <p:grpSp>
          <p:nvGrpSpPr>
            <p:cNvPr id="7" name="Group 7"/>
            <p:cNvGrpSpPr/>
            <p:nvPr/>
          </p:nvGrpSpPr>
          <p:grpSpPr>
            <a:xfrm rot="5400000">
              <a:off x="1354463" y="6649092"/>
              <a:ext cx="477503" cy="417815"/>
              <a:chOff x="0" y="0"/>
              <a:chExt cx="812800" cy="711200"/>
            </a:xfrm>
          </p:grpSpPr>
          <p:sp>
            <p:nvSpPr>
              <p:cNvPr id="8" name="Freeform 8"/>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en-US"/>
              </a:p>
            </p:txBody>
          </p:sp>
          <p:sp>
            <p:nvSpPr>
              <p:cNvPr id="9" name="TextBox 9"/>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grpSp>
          <p:nvGrpSpPr>
            <p:cNvPr id="10" name="Group 10"/>
            <p:cNvGrpSpPr/>
            <p:nvPr/>
          </p:nvGrpSpPr>
          <p:grpSpPr>
            <a:xfrm rot="-5400000">
              <a:off x="22577447" y="6649092"/>
              <a:ext cx="477503" cy="417815"/>
              <a:chOff x="0" y="0"/>
              <a:chExt cx="812800" cy="711200"/>
            </a:xfrm>
          </p:grpSpPr>
          <p:sp>
            <p:nvSpPr>
              <p:cNvPr id="11" name="Freeform 11"/>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en-US"/>
              </a:p>
            </p:txBody>
          </p:sp>
          <p:sp>
            <p:nvSpPr>
              <p:cNvPr id="12" name="TextBox 12"/>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grpSp>
          <p:nvGrpSpPr>
            <p:cNvPr id="13" name="Group 13"/>
            <p:cNvGrpSpPr/>
            <p:nvPr/>
          </p:nvGrpSpPr>
          <p:grpSpPr>
            <a:xfrm rot="-10800000">
              <a:off x="11953255" y="1371600"/>
              <a:ext cx="477503" cy="417815"/>
              <a:chOff x="0" y="0"/>
              <a:chExt cx="812800" cy="711200"/>
            </a:xfrm>
          </p:grpSpPr>
          <p:sp>
            <p:nvSpPr>
              <p:cNvPr id="14" name="Freeform 14"/>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en-US"/>
              </a:p>
            </p:txBody>
          </p:sp>
          <p:sp>
            <p:nvSpPr>
              <p:cNvPr id="15" name="TextBox 15"/>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grpSp>
          <p:nvGrpSpPr>
            <p:cNvPr id="16" name="Group 16"/>
            <p:cNvGrpSpPr/>
            <p:nvPr/>
          </p:nvGrpSpPr>
          <p:grpSpPr>
            <a:xfrm>
              <a:off x="11953255" y="11913885"/>
              <a:ext cx="477503" cy="417815"/>
              <a:chOff x="0" y="0"/>
              <a:chExt cx="812800" cy="711200"/>
            </a:xfrm>
          </p:grpSpPr>
          <p:sp>
            <p:nvSpPr>
              <p:cNvPr id="17" name="Freeform 17"/>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en-US"/>
              </a:p>
            </p:txBody>
          </p:sp>
          <p:sp>
            <p:nvSpPr>
              <p:cNvPr id="18" name="TextBox 18"/>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grpSp>
      <p:grpSp>
        <p:nvGrpSpPr>
          <p:cNvPr id="19" name="Group 19"/>
          <p:cNvGrpSpPr/>
          <p:nvPr/>
        </p:nvGrpSpPr>
        <p:grpSpPr>
          <a:xfrm>
            <a:off x="5853687" y="1409140"/>
            <a:ext cx="10985455" cy="7468720"/>
            <a:chOff x="0" y="0"/>
            <a:chExt cx="2893288" cy="1967070"/>
          </a:xfrm>
        </p:grpSpPr>
        <p:sp>
          <p:nvSpPr>
            <p:cNvPr id="20" name="Freeform 20"/>
            <p:cNvSpPr/>
            <p:nvPr/>
          </p:nvSpPr>
          <p:spPr>
            <a:xfrm>
              <a:off x="0" y="0"/>
              <a:ext cx="2893289" cy="1967070"/>
            </a:xfrm>
            <a:custGeom>
              <a:avLst/>
              <a:gdLst/>
              <a:ahLst/>
              <a:cxnLst/>
              <a:rect l="l" t="t" r="r" b="b"/>
              <a:pathLst>
                <a:path w="2893289" h="1967070">
                  <a:moveTo>
                    <a:pt x="0" y="0"/>
                  </a:moveTo>
                  <a:lnTo>
                    <a:pt x="2893289" y="0"/>
                  </a:lnTo>
                  <a:lnTo>
                    <a:pt x="2893289" y="1967070"/>
                  </a:lnTo>
                  <a:lnTo>
                    <a:pt x="0" y="1967070"/>
                  </a:lnTo>
                  <a:close/>
                </a:path>
              </a:pathLst>
            </a:custGeom>
            <a:solidFill>
              <a:srgbClr val="AAFF3E"/>
            </a:solidFill>
            <a:ln w="38100" cap="sq">
              <a:solidFill>
                <a:srgbClr val="FFFFFF"/>
              </a:solidFill>
              <a:prstDash val="solid"/>
              <a:miter/>
            </a:ln>
          </p:spPr>
          <p:txBody>
            <a:bodyPr/>
            <a:lstStyle/>
            <a:p>
              <a:endParaRPr lang="en-US"/>
            </a:p>
          </p:txBody>
        </p:sp>
        <p:sp>
          <p:nvSpPr>
            <p:cNvPr id="21" name="TextBox 21"/>
            <p:cNvSpPr txBox="1"/>
            <p:nvPr/>
          </p:nvSpPr>
          <p:spPr>
            <a:xfrm>
              <a:off x="0" y="-9525"/>
              <a:ext cx="2893288" cy="1976595"/>
            </a:xfrm>
            <a:prstGeom prst="rect">
              <a:avLst/>
            </a:prstGeom>
          </p:spPr>
          <p:txBody>
            <a:bodyPr lIns="50800" tIns="50800" rIns="50800" bIns="50800" rtlCol="0" anchor="ctr"/>
            <a:lstStyle/>
            <a:p>
              <a:pPr marL="0" lvl="0" indent="0" algn="l">
                <a:lnSpc>
                  <a:spcPts val="4080"/>
                </a:lnSpc>
                <a:spcBef>
                  <a:spcPct val="0"/>
                </a:spcBef>
              </a:pPr>
              <a:endParaRPr/>
            </a:p>
          </p:txBody>
        </p:sp>
      </p:grpSp>
      <p:sp>
        <p:nvSpPr>
          <p:cNvPr id="22" name="AutoShape 22"/>
          <p:cNvSpPr/>
          <p:nvPr/>
        </p:nvSpPr>
        <p:spPr>
          <a:xfrm>
            <a:off x="10162587" y="9731908"/>
            <a:ext cx="6492240" cy="0"/>
          </a:xfrm>
          <a:prstGeom prst="line">
            <a:avLst/>
          </a:prstGeom>
          <a:ln w="38100" cap="flat">
            <a:solidFill>
              <a:srgbClr val="AAFF3E"/>
            </a:solidFill>
            <a:prstDash val="solid"/>
            <a:headEnd type="none" w="sm" len="sm"/>
            <a:tailEnd type="triangle" w="lg" len="med"/>
          </a:ln>
        </p:spPr>
        <p:txBody>
          <a:bodyPr/>
          <a:lstStyle/>
          <a:p>
            <a:endParaRPr lang="en-US"/>
          </a:p>
        </p:txBody>
      </p:sp>
      <p:sp>
        <p:nvSpPr>
          <p:cNvPr id="23" name="Freeform 23"/>
          <p:cNvSpPr/>
          <p:nvPr/>
        </p:nvSpPr>
        <p:spPr>
          <a:xfrm>
            <a:off x="1339091" y="1205044"/>
            <a:ext cx="4059165" cy="9658055"/>
          </a:xfrm>
          <a:custGeom>
            <a:avLst/>
            <a:gdLst/>
            <a:ahLst/>
            <a:cxnLst/>
            <a:rect l="l" t="t" r="r" b="b"/>
            <a:pathLst>
              <a:path w="4059165" h="9658055">
                <a:moveTo>
                  <a:pt x="0" y="0"/>
                </a:moveTo>
                <a:lnTo>
                  <a:pt x="4059165" y="0"/>
                </a:lnTo>
                <a:lnTo>
                  <a:pt x="4059165" y="9658055"/>
                </a:lnTo>
                <a:lnTo>
                  <a:pt x="0" y="9658055"/>
                </a:lnTo>
                <a:lnTo>
                  <a:pt x="0" y="0"/>
                </a:lnTo>
                <a:close/>
              </a:path>
            </a:pathLst>
          </a:custGeom>
          <a:blipFill>
            <a:blip r:embed="rId3"/>
            <a:stretch>
              <a:fillRect t="-21007" r="-87504"/>
            </a:stretch>
          </a:blipFill>
        </p:spPr>
        <p:txBody>
          <a:bodyPr/>
          <a:lstStyle/>
          <a:p>
            <a:endParaRPr lang="en-US"/>
          </a:p>
        </p:txBody>
      </p:sp>
      <p:grpSp>
        <p:nvGrpSpPr>
          <p:cNvPr id="24" name="Group 24"/>
          <p:cNvGrpSpPr/>
          <p:nvPr/>
        </p:nvGrpSpPr>
        <p:grpSpPr>
          <a:xfrm>
            <a:off x="1620570" y="355456"/>
            <a:ext cx="3355780" cy="333375"/>
            <a:chOff x="0" y="0"/>
            <a:chExt cx="4474373" cy="444500"/>
          </a:xfrm>
        </p:grpSpPr>
        <p:grpSp>
          <p:nvGrpSpPr>
            <p:cNvPr id="25" name="Group 25"/>
            <p:cNvGrpSpPr/>
            <p:nvPr/>
          </p:nvGrpSpPr>
          <p:grpSpPr>
            <a:xfrm rot="5400000">
              <a:off x="-26425" y="48130"/>
              <a:ext cx="422795" cy="369945"/>
              <a:chOff x="0" y="0"/>
              <a:chExt cx="812800" cy="711200"/>
            </a:xfrm>
          </p:grpSpPr>
          <p:sp>
            <p:nvSpPr>
              <p:cNvPr id="26" name="Freeform 26"/>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AAFF3E"/>
              </a:solidFill>
            </p:spPr>
            <p:txBody>
              <a:bodyPr/>
              <a:lstStyle/>
              <a:p>
                <a:endParaRPr lang="en-US"/>
              </a:p>
            </p:txBody>
          </p:sp>
          <p:sp>
            <p:nvSpPr>
              <p:cNvPr id="27" name="TextBox 27"/>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sp>
          <p:nvSpPr>
            <p:cNvPr id="28" name="TextBox 28"/>
            <p:cNvSpPr txBox="1"/>
            <p:nvPr/>
          </p:nvSpPr>
          <p:spPr>
            <a:xfrm>
              <a:off x="496945" y="0"/>
              <a:ext cx="3977428" cy="444500"/>
            </a:xfrm>
            <a:prstGeom prst="rect">
              <a:avLst/>
            </a:prstGeom>
          </p:spPr>
          <p:txBody>
            <a:bodyPr lIns="0" tIns="0" rIns="0" bIns="0" rtlCol="0" anchor="t">
              <a:spAutoFit/>
            </a:bodyPr>
            <a:lstStyle/>
            <a:p>
              <a:pPr algn="l">
                <a:lnSpc>
                  <a:spcPts val="2685"/>
                </a:lnSpc>
              </a:pPr>
              <a:r>
                <a:rPr lang="en-US" sz="2237">
                  <a:solidFill>
                    <a:srgbClr val="FFFFFF"/>
                  </a:solidFill>
                  <a:latin typeface="HK Modular"/>
                  <a:ea typeface="HK Modular"/>
                  <a:cs typeface="HK Modular"/>
                  <a:sym typeface="HK Modular"/>
                </a:rPr>
                <a:t>OODA ACT</a:t>
              </a:r>
            </a:p>
          </p:txBody>
        </p:sp>
      </p:grpSp>
      <p:sp>
        <p:nvSpPr>
          <p:cNvPr id="29" name="AutoShape 29"/>
          <p:cNvSpPr/>
          <p:nvPr/>
        </p:nvSpPr>
        <p:spPr>
          <a:xfrm>
            <a:off x="10162587" y="9731908"/>
            <a:ext cx="6492240" cy="0"/>
          </a:xfrm>
          <a:prstGeom prst="line">
            <a:avLst/>
          </a:prstGeom>
          <a:ln w="38100" cap="flat">
            <a:solidFill>
              <a:srgbClr val="FFFFFF"/>
            </a:solidFill>
            <a:prstDash val="solid"/>
            <a:headEnd type="none" w="sm" len="sm"/>
            <a:tailEnd type="triangle" w="lg" len="med"/>
          </a:ln>
        </p:spPr>
        <p:txBody>
          <a:bodyPr/>
          <a:lstStyle/>
          <a:p>
            <a:endParaRPr lang="en-US"/>
          </a:p>
        </p:txBody>
      </p:sp>
      <p:grpSp>
        <p:nvGrpSpPr>
          <p:cNvPr id="30" name="Group 30"/>
          <p:cNvGrpSpPr/>
          <p:nvPr/>
        </p:nvGrpSpPr>
        <p:grpSpPr>
          <a:xfrm>
            <a:off x="15177802" y="6790756"/>
            <a:ext cx="1477025" cy="2087104"/>
            <a:chOff x="0" y="0"/>
            <a:chExt cx="1969367" cy="2782805"/>
          </a:xfrm>
        </p:grpSpPr>
        <p:sp>
          <p:nvSpPr>
            <p:cNvPr id="31" name="Freeform 31"/>
            <p:cNvSpPr/>
            <p:nvPr/>
          </p:nvSpPr>
          <p:spPr>
            <a:xfrm>
              <a:off x="0" y="0"/>
              <a:ext cx="1969367" cy="2020805"/>
            </a:xfrm>
            <a:custGeom>
              <a:avLst/>
              <a:gdLst/>
              <a:ahLst/>
              <a:cxnLst/>
              <a:rect l="l" t="t" r="r" b="b"/>
              <a:pathLst>
                <a:path w="1969367" h="2020805">
                  <a:moveTo>
                    <a:pt x="0" y="0"/>
                  </a:moveTo>
                  <a:lnTo>
                    <a:pt x="1969367" y="0"/>
                  </a:lnTo>
                  <a:lnTo>
                    <a:pt x="1969367" y="2020805"/>
                  </a:lnTo>
                  <a:lnTo>
                    <a:pt x="0" y="202080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2" name="TextBox 32"/>
            <p:cNvSpPr txBox="1"/>
            <p:nvPr/>
          </p:nvSpPr>
          <p:spPr>
            <a:xfrm>
              <a:off x="415915" y="2116055"/>
              <a:ext cx="1080887" cy="666750"/>
            </a:xfrm>
            <a:prstGeom prst="rect">
              <a:avLst/>
            </a:prstGeom>
          </p:spPr>
          <p:txBody>
            <a:bodyPr lIns="0" tIns="0" rIns="0" bIns="0" rtlCol="0" anchor="t">
              <a:spAutoFit/>
            </a:bodyPr>
            <a:lstStyle/>
            <a:p>
              <a:pPr marL="0" lvl="0" indent="0" algn="l">
                <a:lnSpc>
                  <a:spcPts val="4200"/>
                </a:lnSpc>
                <a:spcBef>
                  <a:spcPct val="0"/>
                </a:spcBef>
              </a:pPr>
              <a:r>
                <a:rPr lang="en-US" sz="3000" b="1">
                  <a:solidFill>
                    <a:srgbClr val="000000"/>
                  </a:solidFill>
                  <a:latin typeface="Montserrat Bold"/>
                  <a:ea typeface="Montserrat Bold"/>
                  <a:cs typeface="Montserrat Bold"/>
                  <a:sym typeface="Montserrat Bold"/>
                </a:rPr>
                <a:t>Act</a:t>
              </a:r>
            </a:p>
          </p:txBody>
        </p:sp>
      </p:grpSp>
      <p:sp>
        <p:nvSpPr>
          <p:cNvPr id="33" name="Freeform 33"/>
          <p:cNvSpPr/>
          <p:nvPr/>
        </p:nvSpPr>
        <p:spPr>
          <a:xfrm>
            <a:off x="9229704" y="1822319"/>
            <a:ext cx="4018908" cy="6642361"/>
          </a:xfrm>
          <a:custGeom>
            <a:avLst/>
            <a:gdLst/>
            <a:ahLst/>
            <a:cxnLst/>
            <a:rect l="l" t="t" r="r" b="b"/>
            <a:pathLst>
              <a:path w="4018908" h="6642361">
                <a:moveTo>
                  <a:pt x="0" y="0"/>
                </a:moveTo>
                <a:lnTo>
                  <a:pt x="4018908" y="0"/>
                </a:lnTo>
                <a:lnTo>
                  <a:pt x="4018908" y="6642362"/>
                </a:lnTo>
                <a:lnTo>
                  <a:pt x="0" y="6642362"/>
                </a:lnTo>
                <a:lnTo>
                  <a:pt x="0" y="0"/>
                </a:lnTo>
                <a:close/>
              </a:path>
            </a:pathLst>
          </a:custGeom>
          <a:blipFill>
            <a:blip r:embed="rId6"/>
            <a:stretch>
              <a:fillRect/>
            </a:stretch>
          </a:blipFill>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1909">
                <a:alpha val="100000"/>
              </a:srgbClr>
            </a:gs>
            <a:gs pos="100000">
              <a:srgbClr val="73A65E">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0" y="0"/>
            <a:ext cx="18415360" cy="10287000"/>
            <a:chOff x="0" y="0"/>
            <a:chExt cx="24553814" cy="13716000"/>
          </a:xfrm>
        </p:grpSpPr>
        <p:sp>
          <p:nvSpPr>
            <p:cNvPr id="3" name="AutoShape 3"/>
            <p:cNvSpPr/>
            <p:nvPr/>
          </p:nvSpPr>
          <p:spPr>
            <a:xfrm flipV="1">
              <a:off x="7" y="1358900"/>
              <a:ext cx="24384000" cy="0"/>
            </a:xfrm>
            <a:prstGeom prst="line">
              <a:avLst/>
            </a:prstGeom>
            <a:ln w="25400" cap="flat">
              <a:solidFill>
                <a:srgbClr val="FFFFFF"/>
              </a:solidFill>
              <a:prstDash val="solid"/>
              <a:headEnd type="none" w="sm" len="sm"/>
              <a:tailEnd type="none" w="sm" len="sm"/>
            </a:ln>
          </p:spPr>
          <p:txBody>
            <a:bodyPr/>
            <a:lstStyle/>
            <a:p>
              <a:endParaRPr lang="en-US"/>
            </a:p>
          </p:txBody>
        </p:sp>
        <p:sp>
          <p:nvSpPr>
            <p:cNvPr id="4" name="AutoShape 4"/>
            <p:cNvSpPr/>
            <p:nvPr/>
          </p:nvSpPr>
          <p:spPr>
            <a:xfrm flipH="1">
              <a:off x="1384307" y="0"/>
              <a:ext cx="0" cy="13716000"/>
            </a:xfrm>
            <a:prstGeom prst="line">
              <a:avLst/>
            </a:prstGeom>
            <a:ln w="25400" cap="flat">
              <a:solidFill>
                <a:srgbClr val="FFFFFF"/>
              </a:solidFill>
              <a:prstDash val="solid"/>
              <a:headEnd type="none" w="sm" len="sm"/>
              <a:tailEnd type="none" w="sm" len="sm"/>
            </a:ln>
          </p:spPr>
          <p:txBody>
            <a:bodyPr/>
            <a:lstStyle/>
            <a:p>
              <a:endParaRPr lang="en-US"/>
            </a:p>
          </p:txBody>
        </p:sp>
        <p:sp>
          <p:nvSpPr>
            <p:cNvPr id="5" name="AutoShape 5"/>
            <p:cNvSpPr/>
            <p:nvPr/>
          </p:nvSpPr>
          <p:spPr>
            <a:xfrm>
              <a:off x="23025107" y="0"/>
              <a:ext cx="0" cy="13716000"/>
            </a:xfrm>
            <a:prstGeom prst="line">
              <a:avLst/>
            </a:prstGeom>
            <a:ln w="25400" cap="flat">
              <a:solidFill>
                <a:srgbClr val="FFFFFF"/>
              </a:solidFill>
              <a:prstDash val="solid"/>
              <a:headEnd type="none" w="sm" len="sm"/>
              <a:tailEnd type="none" w="sm" len="sm"/>
            </a:ln>
          </p:spPr>
          <p:txBody>
            <a:bodyPr/>
            <a:lstStyle/>
            <a:p>
              <a:endParaRPr lang="en-US"/>
            </a:p>
          </p:txBody>
        </p:sp>
        <p:sp>
          <p:nvSpPr>
            <p:cNvPr id="6" name="AutoShape 6"/>
            <p:cNvSpPr/>
            <p:nvPr/>
          </p:nvSpPr>
          <p:spPr>
            <a:xfrm flipV="1">
              <a:off x="7" y="12331700"/>
              <a:ext cx="24553801" cy="12700"/>
            </a:xfrm>
            <a:prstGeom prst="line">
              <a:avLst/>
            </a:prstGeom>
            <a:ln w="25400" cap="flat">
              <a:solidFill>
                <a:srgbClr val="FFFFFF"/>
              </a:solidFill>
              <a:prstDash val="solid"/>
              <a:headEnd type="none" w="sm" len="sm"/>
              <a:tailEnd type="none" w="sm" len="sm"/>
            </a:ln>
          </p:spPr>
          <p:txBody>
            <a:bodyPr/>
            <a:lstStyle/>
            <a:p>
              <a:endParaRPr lang="en-US"/>
            </a:p>
          </p:txBody>
        </p:sp>
        <p:grpSp>
          <p:nvGrpSpPr>
            <p:cNvPr id="7" name="Group 7"/>
            <p:cNvGrpSpPr/>
            <p:nvPr/>
          </p:nvGrpSpPr>
          <p:grpSpPr>
            <a:xfrm rot="5400000">
              <a:off x="1354463" y="6649092"/>
              <a:ext cx="477503" cy="417815"/>
              <a:chOff x="0" y="0"/>
              <a:chExt cx="812800" cy="711200"/>
            </a:xfrm>
          </p:grpSpPr>
          <p:sp>
            <p:nvSpPr>
              <p:cNvPr id="8" name="Freeform 8"/>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en-US"/>
              </a:p>
            </p:txBody>
          </p:sp>
          <p:sp>
            <p:nvSpPr>
              <p:cNvPr id="9" name="TextBox 9"/>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grpSp>
          <p:nvGrpSpPr>
            <p:cNvPr id="10" name="Group 10"/>
            <p:cNvGrpSpPr/>
            <p:nvPr/>
          </p:nvGrpSpPr>
          <p:grpSpPr>
            <a:xfrm rot="-5400000">
              <a:off x="22577447" y="6649092"/>
              <a:ext cx="477503" cy="417815"/>
              <a:chOff x="0" y="0"/>
              <a:chExt cx="812800" cy="711200"/>
            </a:xfrm>
          </p:grpSpPr>
          <p:sp>
            <p:nvSpPr>
              <p:cNvPr id="11" name="Freeform 11"/>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en-US"/>
              </a:p>
            </p:txBody>
          </p:sp>
          <p:sp>
            <p:nvSpPr>
              <p:cNvPr id="12" name="TextBox 12"/>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grpSp>
          <p:nvGrpSpPr>
            <p:cNvPr id="13" name="Group 13"/>
            <p:cNvGrpSpPr/>
            <p:nvPr/>
          </p:nvGrpSpPr>
          <p:grpSpPr>
            <a:xfrm rot="-10800000">
              <a:off x="11953255" y="1371600"/>
              <a:ext cx="477503" cy="417815"/>
              <a:chOff x="0" y="0"/>
              <a:chExt cx="812800" cy="711200"/>
            </a:xfrm>
          </p:grpSpPr>
          <p:sp>
            <p:nvSpPr>
              <p:cNvPr id="14" name="Freeform 14"/>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en-US"/>
              </a:p>
            </p:txBody>
          </p:sp>
          <p:sp>
            <p:nvSpPr>
              <p:cNvPr id="15" name="TextBox 15"/>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grpSp>
          <p:nvGrpSpPr>
            <p:cNvPr id="16" name="Group 16"/>
            <p:cNvGrpSpPr/>
            <p:nvPr/>
          </p:nvGrpSpPr>
          <p:grpSpPr>
            <a:xfrm>
              <a:off x="11953255" y="11913885"/>
              <a:ext cx="477503" cy="417815"/>
              <a:chOff x="0" y="0"/>
              <a:chExt cx="812800" cy="711200"/>
            </a:xfrm>
          </p:grpSpPr>
          <p:sp>
            <p:nvSpPr>
              <p:cNvPr id="17" name="Freeform 17"/>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en-US"/>
              </a:p>
            </p:txBody>
          </p:sp>
          <p:sp>
            <p:nvSpPr>
              <p:cNvPr id="18" name="TextBox 18"/>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grpSp>
      <p:grpSp>
        <p:nvGrpSpPr>
          <p:cNvPr id="19" name="Group 19"/>
          <p:cNvGrpSpPr/>
          <p:nvPr/>
        </p:nvGrpSpPr>
        <p:grpSpPr>
          <a:xfrm>
            <a:off x="-338024" y="1673951"/>
            <a:ext cx="10503180" cy="1214558"/>
            <a:chOff x="0" y="0"/>
            <a:chExt cx="2766270" cy="319884"/>
          </a:xfrm>
        </p:grpSpPr>
        <p:sp>
          <p:nvSpPr>
            <p:cNvPr id="20" name="Freeform 20"/>
            <p:cNvSpPr/>
            <p:nvPr/>
          </p:nvSpPr>
          <p:spPr>
            <a:xfrm>
              <a:off x="0" y="0"/>
              <a:ext cx="2766270" cy="319884"/>
            </a:xfrm>
            <a:custGeom>
              <a:avLst/>
              <a:gdLst/>
              <a:ahLst/>
              <a:cxnLst/>
              <a:rect l="l" t="t" r="r" b="b"/>
              <a:pathLst>
                <a:path w="2766270" h="319884">
                  <a:moveTo>
                    <a:pt x="0" y="0"/>
                  </a:moveTo>
                  <a:lnTo>
                    <a:pt x="2766270" y="0"/>
                  </a:lnTo>
                  <a:lnTo>
                    <a:pt x="2766270" y="319884"/>
                  </a:lnTo>
                  <a:lnTo>
                    <a:pt x="0" y="319884"/>
                  </a:lnTo>
                  <a:close/>
                </a:path>
              </a:pathLst>
            </a:custGeom>
            <a:solidFill>
              <a:srgbClr val="558913"/>
            </a:solidFill>
            <a:ln w="38100" cap="sq">
              <a:solidFill>
                <a:srgbClr val="FFFFFF"/>
              </a:solidFill>
              <a:prstDash val="solid"/>
              <a:miter/>
            </a:ln>
          </p:spPr>
          <p:txBody>
            <a:bodyPr/>
            <a:lstStyle/>
            <a:p>
              <a:endParaRPr lang="en-US"/>
            </a:p>
          </p:txBody>
        </p:sp>
        <p:sp>
          <p:nvSpPr>
            <p:cNvPr id="21" name="TextBox 21"/>
            <p:cNvSpPr txBox="1"/>
            <p:nvPr/>
          </p:nvSpPr>
          <p:spPr>
            <a:xfrm>
              <a:off x="0" y="-47625"/>
              <a:ext cx="2766270" cy="367509"/>
            </a:xfrm>
            <a:prstGeom prst="rect">
              <a:avLst/>
            </a:prstGeom>
          </p:spPr>
          <p:txBody>
            <a:bodyPr lIns="50800" tIns="50800" rIns="50800" bIns="50800" rtlCol="0" anchor="ctr"/>
            <a:lstStyle/>
            <a:p>
              <a:pPr algn="ctr">
                <a:lnSpc>
                  <a:spcPts val="3359"/>
                </a:lnSpc>
              </a:pPr>
              <a:endParaRPr/>
            </a:p>
          </p:txBody>
        </p:sp>
      </p:grpSp>
      <p:sp>
        <p:nvSpPr>
          <p:cNvPr id="22" name="AutoShape 22"/>
          <p:cNvSpPr/>
          <p:nvPr/>
        </p:nvSpPr>
        <p:spPr>
          <a:xfrm>
            <a:off x="10162587" y="9731908"/>
            <a:ext cx="6492240" cy="0"/>
          </a:xfrm>
          <a:prstGeom prst="line">
            <a:avLst/>
          </a:prstGeom>
          <a:ln w="38100" cap="flat">
            <a:solidFill>
              <a:srgbClr val="AAFF3E"/>
            </a:solidFill>
            <a:prstDash val="solid"/>
            <a:headEnd type="none" w="sm" len="sm"/>
            <a:tailEnd type="triangle" w="lg" len="med"/>
          </a:ln>
        </p:spPr>
        <p:txBody>
          <a:bodyPr/>
          <a:lstStyle/>
          <a:p>
            <a:endParaRPr lang="en-US"/>
          </a:p>
        </p:txBody>
      </p:sp>
      <p:grpSp>
        <p:nvGrpSpPr>
          <p:cNvPr id="23" name="Group 23"/>
          <p:cNvGrpSpPr/>
          <p:nvPr/>
        </p:nvGrpSpPr>
        <p:grpSpPr>
          <a:xfrm>
            <a:off x="1620570" y="355456"/>
            <a:ext cx="3355780" cy="333375"/>
            <a:chOff x="0" y="0"/>
            <a:chExt cx="4474373" cy="444500"/>
          </a:xfrm>
        </p:grpSpPr>
        <p:grpSp>
          <p:nvGrpSpPr>
            <p:cNvPr id="24" name="Group 24"/>
            <p:cNvGrpSpPr/>
            <p:nvPr/>
          </p:nvGrpSpPr>
          <p:grpSpPr>
            <a:xfrm rot="5400000">
              <a:off x="-26425" y="48130"/>
              <a:ext cx="422795" cy="369945"/>
              <a:chOff x="0" y="0"/>
              <a:chExt cx="812800" cy="711200"/>
            </a:xfrm>
          </p:grpSpPr>
          <p:sp>
            <p:nvSpPr>
              <p:cNvPr id="25" name="Freeform 25"/>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AAFF3E"/>
              </a:solidFill>
            </p:spPr>
            <p:txBody>
              <a:bodyPr/>
              <a:lstStyle/>
              <a:p>
                <a:endParaRPr lang="en-US"/>
              </a:p>
            </p:txBody>
          </p:sp>
          <p:sp>
            <p:nvSpPr>
              <p:cNvPr id="26" name="TextBox 26"/>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sp>
          <p:nvSpPr>
            <p:cNvPr id="27" name="TextBox 27"/>
            <p:cNvSpPr txBox="1"/>
            <p:nvPr/>
          </p:nvSpPr>
          <p:spPr>
            <a:xfrm>
              <a:off x="496945" y="0"/>
              <a:ext cx="3977428" cy="444500"/>
            </a:xfrm>
            <a:prstGeom prst="rect">
              <a:avLst/>
            </a:prstGeom>
          </p:spPr>
          <p:txBody>
            <a:bodyPr lIns="0" tIns="0" rIns="0" bIns="0" rtlCol="0" anchor="t">
              <a:spAutoFit/>
            </a:bodyPr>
            <a:lstStyle/>
            <a:p>
              <a:pPr algn="l">
                <a:lnSpc>
                  <a:spcPts val="2685"/>
                </a:lnSpc>
              </a:pPr>
              <a:r>
                <a:rPr lang="en-US" sz="2237">
                  <a:solidFill>
                    <a:srgbClr val="FFFFFF"/>
                  </a:solidFill>
                  <a:latin typeface="HK Modular"/>
                  <a:ea typeface="HK Modular"/>
                  <a:cs typeface="HK Modular"/>
                  <a:sym typeface="HK Modular"/>
                </a:rPr>
                <a:t>OODA WHOOPS!</a:t>
              </a:r>
            </a:p>
          </p:txBody>
        </p:sp>
      </p:grpSp>
      <p:grpSp>
        <p:nvGrpSpPr>
          <p:cNvPr id="28" name="Group 28"/>
          <p:cNvGrpSpPr/>
          <p:nvPr/>
        </p:nvGrpSpPr>
        <p:grpSpPr>
          <a:xfrm>
            <a:off x="1620570" y="3519632"/>
            <a:ext cx="1727056" cy="2090458"/>
            <a:chOff x="0" y="0"/>
            <a:chExt cx="2302742" cy="2787278"/>
          </a:xfrm>
        </p:grpSpPr>
        <p:sp>
          <p:nvSpPr>
            <p:cNvPr id="29" name="Freeform 29"/>
            <p:cNvSpPr/>
            <p:nvPr/>
          </p:nvSpPr>
          <p:spPr>
            <a:xfrm>
              <a:off x="140968" y="0"/>
              <a:ext cx="2020805" cy="2020805"/>
            </a:xfrm>
            <a:custGeom>
              <a:avLst/>
              <a:gdLst/>
              <a:ahLst/>
              <a:cxnLst/>
              <a:rect l="l" t="t" r="r" b="b"/>
              <a:pathLst>
                <a:path w="2020805" h="2020805">
                  <a:moveTo>
                    <a:pt x="0" y="0"/>
                  </a:moveTo>
                  <a:lnTo>
                    <a:pt x="2020806" y="0"/>
                  </a:lnTo>
                  <a:lnTo>
                    <a:pt x="2020806" y="2020805"/>
                  </a:lnTo>
                  <a:lnTo>
                    <a:pt x="0" y="202080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0" name="TextBox 30"/>
            <p:cNvSpPr txBox="1"/>
            <p:nvPr/>
          </p:nvSpPr>
          <p:spPr>
            <a:xfrm>
              <a:off x="0" y="2120528"/>
              <a:ext cx="2302742" cy="666750"/>
            </a:xfrm>
            <a:prstGeom prst="rect">
              <a:avLst/>
            </a:prstGeom>
          </p:spPr>
          <p:txBody>
            <a:bodyPr lIns="0" tIns="0" rIns="0" bIns="0" rtlCol="0" anchor="t">
              <a:spAutoFit/>
            </a:bodyPr>
            <a:lstStyle/>
            <a:p>
              <a:pPr marL="0" lvl="0" indent="0" algn="l">
                <a:lnSpc>
                  <a:spcPts val="4200"/>
                </a:lnSpc>
                <a:spcBef>
                  <a:spcPct val="0"/>
                </a:spcBef>
              </a:pPr>
              <a:r>
                <a:rPr lang="en-US" sz="3000" b="1">
                  <a:solidFill>
                    <a:srgbClr val="AAFF3E"/>
                  </a:solidFill>
                  <a:latin typeface="Montserrat Bold"/>
                  <a:ea typeface="Montserrat Bold"/>
                  <a:cs typeface="Montserrat Bold"/>
                  <a:sym typeface="Montserrat Bold"/>
                </a:rPr>
                <a:t>Observe</a:t>
              </a:r>
            </a:p>
          </p:txBody>
        </p:sp>
      </p:grpSp>
      <p:grpSp>
        <p:nvGrpSpPr>
          <p:cNvPr id="31" name="Group 31"/>
          <p:cNvGrpSpPr/>
          <p:nvPr/>
        </p:nvGrpSpPr>
        <p:grpSpPr>
          <a:xfrm>
            <a:off x="9414139" y="3519632"/>
            <a:ext cx="1434538" cy="2009392"/>
            <a:chOff x="0" y="0"/>
            <a:chExt cx="1912717" cy="2679190"/>
          </a:xfrm>
        </p:grpSpPr>
        <p:sp>
          <p:nvSpPr>
            <p:cNvPr id="32" name="Freeform 32"/>
            <p:cNvSpPr/>
            <p:nvPr/>
          </p:nvSpPr>
          <p:spPr>
            <a:xfrm>
              <a:off x="0" y="0"/>
              <a:ext cx="1912717" cy="1912717"/>
            </a:xfrm>
            <a:custGeom>
              <a:avLst/>
              <a:gdLst/>
              <a:ahLst/>
              <a:cxnLst/>
              <a:rect l="l" t="t" r="r" b="b"/>
              <a:pathLst>
                <a:path w="1912717" h="1912717">
                  <a:moveTo>
                    <a:pt x="0" y="0"/>
                  </a:moveTo>
                  <a:lnTo>
                    <a:pt x="1912717" y="0"/>
                  </a:lnTo>
                  <a:lnTo>
                    <a:pt x="1912717" y="1912717"/>
                  </a:lnTo>
                  <a:lnTo>
                    <a:pt x="0" y="19127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3" name="TextBox 33"/>
            <p:cNvSpPr txBox="1"/>
            <p:nvPr/>
          </p:nvSpPr>
          <p:spPr>
            <a:xfrm>
              <a:off x="54568" y="2012440"/>
              <a:ext cx="1803581" cy="666750"/>
            </a:xfrm>
            <a:prstGeom prst="rect">
              <a:avLst/>
            </a:prstGeom>
          </p:spPr>
          <p:txBody>
            <a:bodyPr lIns="0" tIns="0" rIns="0" bIns="0" rtlCol="0" anchor="t">
              <a:spAutoFit/>
            </a:bodyPr>
            <a:lstStyle/>
            <a:p>
              <a:pPr marL="0" lvl="0" indent="0" algn="l">
                <a:lnSpc>
                  <a:spcPts val="4200"/>
                </a:lnSpc>
                <a:spcBef>
                  <a:spcPct val="0"/>
                </a:spcBef>
              </a:pPr>
              <a:r>
                <a:rPr lang="en-US" sz="3000" b="1">
                  <a:solidFill>
                    <a:srgbClr val="AAFF3E"/>
                  </a:solidFill>
                  <a:latin typeface="Montserrat Bold"/>
                  <a:ea typeface="Montserrat Bold"/>
                  <a:cs typeface="Montserrat Bold"/>
                  <a:sym typeface="Montserrat Bold"/>
                </a:rPr>
                <a:t>Orient</a:t>
              </a:r>
            </a:p>
          </p:txBody>
        </p:sp>
      </p:grpSp>
      <p:grpSp>
        <p:nvGrpSpPr>
          <p:cNvPr id="34" name="Group 34"/>
          <p:cNvGrpSpPr/>
          <p:nvPr/>
        </p:nvGrpSpPr>
        <p:grpSpPr>
          <a:xfrm>
            <a:off x="9503118" y="6577389"/>
            <a:ext cx="1621330" cy="2087104"/>
            <a:chOff x="0" y="0"/>
            <a:chExt cx="2161774" cy="2782805"/>
          </a:xfrm>
        </p:grpSpPr>
        <p:sp>
          <p:nvSpPr>
            <p:cNvPr id="35" name="Freeform 35"/>
            <p:cNvSpPr/>
            <p:nvPr/>
          </p:nvSpPr>
          <p:spPr>
            <a:xfrm>
              <a:off x="0" y="0"/>
              <a:ext cx="1789331" cy="2020805"/>
            </a:xfrm>
            <a:custGeom>
              <a:avLst/>
              <a:gdLst/>
              <a:ahLst/>
              <a:cxnLst/>
              <a:rect l="l" t="t" r="r" b="b"/>
              <a:pathLst>
                <a:path w="1789331" h="2020805">
                  <a:moveTo>
                    <a:pt x="0" y="0"/>
                  </a:moveTo>
                  <a:lnTo>
                    <a:pt x="1789331" y="0"/>
                  </a:lnTo>
                  <a:lnTo>
                    <a:pt x="1789331" y="2020805"/>
                  </a:lnTo>
                  <a:lnTo>
                    <a:pt x="0" y="202080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36" name="TextBox 36"/>
            <p:cNvSpPr txBox="1"/>
            <p:nvPr/>
          </p:nvSpPr>
          <p:spPr>
            <a:xfrm>
              <a:off x="0" y="2116055"/>
              <a:ext cx="2161774" cy="666750"/>
            </a:xfrm>
            <a:prstGeom prst="rect">
              <a:avLst/>
            </a:prstGeom>
          </p:spPr>
          <p:txBody>
            <a:bodyPr lIns="0" tIns="0" rIns="0" bIns="0" rtlCol="0" anchor="t">
              <a:spAutoFit/>
            </a:bodyPr>
            <a:lstStyle/>
            <a:p>
              <a:pPr marL="0" lvl="0" indent="0" algn="l">
                <a:lnSpc>
                  <a:spcPts val="4200"/>
                </a:lnSpc>
                <a:spcBef>
                  <a:spcPct val="0"/>
                </a:spcBef>
              </a:pPr>
              <a:r>
                <a:rPr lang="en-US" sz="3000" b="1">
                  <a:solidFill>
                    <a:srgbClr val="AAFF3E"/>
                  </a:solidFill>
                  <a:latin typeface="Montserrat Bold"/>
                  <a:ea typeface="Montserrat Bold"/>
                  <a:cs typeface="Montserrat Bold"/>
                  <a:sym typeface="Montserrat Bold"/>
                </a:rPr>
                <a:t>Decide</a:t>
              </a:r>
            </a:p>
          </p:txBody>
        </p:sp>
      </p:grpSp>
      <p:grpSp>
        <p:nvGrpSpPr>
          <p:cNvPr id="37" name="Group 37"/>
          <p:cNvGrpSpPr/>
          <p:nvPr/>
        </p:nvGrpSpPr>
        <p:grpSpPr>
          <a:xfrm>
            <a:off x="1620570" y="6577389"/>
            <a:ext cx="1477025" cy="2087104"/>
            <a:chOff x="0" y="0"/>
            <a:chExt cx="1969367" cy="2782805"/>
          </a:xfrm>
        </p:grpSpPr>
        <p:sp>
          <p:nvSpPr>
            <p:cNvPr id="38" name="Freeform 38"/>
            <p:cNvSpPr/>
            <p:nvPr/>
          </p:nvSpPr>
          <p:spPr>
            <a:xfrm>
              <a:off x="0" y="0"/>
              <a:ext cx="1969367" cy="2020805"/>
            </a:xfrm>
            <a:custGeom>
              <a:avLst/>
              <a:gdLst/>
              <a:ahLst/>
              <a:cxnLst/>
              <a:rect l="l" t="t" r="r" b="b"/>
              <a:pathLst>
                <a:path w="1969367" h="2020805">
                  <a:moveTo>
                    <a:pt x="0" y="0"/>
                  </a:moveTo>
                  <a:lnTo>
                    <a:pt x="1969367" y="0"/>
                  </a:lnTo>
                  <a:lnTo>
                    <a:pt x="1969367" y="2020805"/>
                  </a:lnTo>
                  <a:lnTo>
                    <a:pt x="0" y="202080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39" name="TextBox 39"/>
            <p:cNvSpPr txBox="1"/>
            <p:nvPr/>
          </p:nvSpPr>
          <p:spPr>
            <a:xfrm>
              <a:off x="415915" y="2116055"/>
              <a:ext cx="1080887" cy="666750"/>
            </a:xfrm>
            <a:prstGeom prst="rect">
              <a:avLst/>
            </a:prstGeom>
          </p:spPr>
          <p:txBody>
            <a:bodyPr lIns="0" tIns="0" rIns="0" bIns="0" rtlCol="0" anchor="t">
              <a:spAutoFit/>
            </a:bodyPr>
            <a:lstStyle/>
            <a:p>
              <a:pPr marL="0" lvl="0" indent="0" algn="l">
                <a:lnSpc>
                  <a:spcPts val="4200"/>
                </a:lnSpc>
                <a:spcBef>
                  <a:spcPct val="0"/>
                </a:spcBef>
              </a:pPr>
              <a:r>
                <a:rPr lang="en-US" sz="3000" b="1">
                  <a:solidFill>
                    <a:srgbClr val="AAFF3E"/>
                  </a:solidFill>
                  <a:latin typeface="Montserrat Bold"/>
                  <a:ea typeface="Montserrat Bold"/>
                  <a:cs typeface="Montserrat Bold"/>
                  <a:sym typeface="Montserrat Bold"/>
                </a:rPr>
                <a:t>Act</a:t>
              </a:r>
            </a:p>
          </p:txBody>
        </p:sp>
      </p:grpSp>
      <p:sp>
        <p:nvSpPr>
          <p:cNvPr id="40" name="Freeform 40"/>
          <p:cNvSpPr/>
          <p:nvPr/>
        </p:nvSpPr>
        <p:spPr>
          <a:xfrm>
            <a:off x="14882126" y="1028700"/>
            <a:ext cx="2490932" cy="2490932"/>
          </a:xfrm>
          <a:custGeom>
            <a:avLst/>
            <a:gdLst/>
            <a:ahLst/>
            <a:cxnLst/>
            <a:rect l="l" t="t" r="r" b="b"/>
            <a:pathLst>
              <a:path w="2490932" h="2490932">
                <a:moveTo>
                  <a:pt x="0" y="0"/>
                </a:moveTo>
                <a:lnTo>
                  <a:pt x="2490932" y="0"/>
                </a:lnTo>
                <a:lnTo>
                  <a:pt x="2490932" y="2490932"/>
                </a:lnTo>
                <a:lnTo>
                  <a:pt x="0" y="2490932"/>
                </a:lnTo>
                <a:lnTo>
                  <a:pt x="0" y="0"/>
                </a:lnTo>
                <a:close/>
              </a:path>
            </a:pathLst>
          </a:custGeom>
          <a:blipFill>
            <a:blip r:embed="rId10"/>
            <a:stretch>
              <a:fillRect/>
            </a:stretch>
          </a:blipFill>
        </p:spPr>
        <p:txBody>
          <a:bodyPr/>
          <a:lstStyle/>
          <a:p>
            <a:endParaRPr lang="en-US"/>
          </a:p>
        </p:txBody>
      </p:sp>
      <p:sp>
        <p:nvSpPr>
          <p:cNvPr id="41" name="TextBox 41"/>
          <p:cNvSpPr txBox="1"/>
          <p:nvPr/>
        </p:nvSpPr>
        <p:spPr>
          <a:xfrm>
            <a:off x="1803906" y="1833555"/>
            <a:ext cx="8327502" cy="895350"/>
          </a:xfrm>
          <a:prstGeom prst="rect">
            <a:avLst/>
          </a:prstGeom>
        </p:spPr>
        <p:txBody>
          <a:bodyPr lIns="0" tIns="0" rIns="0" bIns="0" rtlCol="0" anchor="t">
            <a:spAutoFit/>
          </a:bodyPr>
          <a:lstStyle/>
          <a:p>
            <a:pPr marL="0" lvl="0" indent="0" algn="l">
              <a:lnSpc>
                <a:spcPts val="7085"/>
              </a:lnSpc>
              <a:spcBef>
                <a:spcPct val="0"/>
              </a:spcBef>
            </a:pPr>
            <a:r>
              <a:rPr lang="en-US" sz="5904">
                <a:solidFill>
                  <a:srgbClr val="AAFF3E"/>
                </a:solidFill>
                <a:latin typeface="HK Modular"/>
                <a:ea typeface="HK Modular"/>
                <a:cs typeface="HK Modular"/>
                <a:sym typeface="HK Modular"/>
              </a:rPr>
              <a:t>COMMON ERRORS</a:t>
            </a:r>
          </a:p>
        </p:txBody>
      </p:sp>
      <p:sp>
        <p:nvSpPr>
          <p:cNvPr id="42" name="TextBox 42"/>
          <p:cNvSpPr txBox="1"/>
          <p:nvPr/>
        </p:nvSpPr>
        <p:spPr>
          <a:xfrm>
            <a:off x="3425036" y="3462482"/>
            <a:ext cx="5712878" cy="3202781"/>
          </a:xfrm>
          <a:prstGeom prst="rect">
            <a:avLst/>
          </a:prstGeom>
        </p:spPr>
        <p:txBody>
          <a:bodyPr lIns="0" tIns="0" rIns="0" bIns="0" rtlCol="0" anchor="t">
            <a:spAutoFit/>
          </a:bodyPr>
          <a:lstStyle/>
          <a:p>
            <a:pPr marL="647700" lvl="1" indent="-323850" algn="l">
              <a:lnSpc>
                <a:spcPts val="4200"/>
              </a:lnSpc>
              <a:spcBef>
                <a:spcPct val="0"/>
              </a:spcBef>
              <a:buFont typeface="Arial"/>
              <a:buChar char="•"/>
            </a:pPr>
            <a:r>
              <a:rPr lang="en-US" sz="3000">
                <a:solidFill>
                  <a:srgbClr val="FFFFFF"/>
                </a:solidFill>
                <a:latin typeface="Montserrat"/>
                <a:ea typeface="Montserrat"/>
                <a:cs typeface="Montserrat"/>
                <a:sym typeface="Montserrat"/>
              </a:rPr>
              <a:t>Skimming provided inf</a:t>
            </a:r>
            <a:r>
              <a:rPr lang="en-US" sz="3000" u="none" strike="noStrike">
                <a:solidFill>
                  <a:srgbClr val="FFFFFF"/>
                </a:solidFill>
                <a:latin typeface="Montserrat"/>
                <a:ea typeface="Montserrat"/>
                <a:cs typeface="Montserrat"/>
                <a:sym typeface="Montserrat"/>
              </a:rPr>
              <a:t>ormation</a:t>
            </a:r>
          </a:p>
          <a:p>
            <a:pPr marL="647700" lvl="1" indent="-323850" algn="l">
              <a:lnSpc>
                <a:spcPts val="4200"/>
              </a:lnSpc>
              <a:spcBef>
                <a:spcPct val="0"/>
              </a:spcBef>
              <a:buFont typeface="Arial"/>
              <a:buChar char="•"/>
            </a:pPr>
            <a:r>
              <a:rPr lang="en-US" sz="3000" u="none" strike="noStrike">
                <a:solidFill>
                  <a:srgbClr val="FFFFFF"/>
                </a:solidFill>
                <a:latin typeface="Montserrat"/>
                <a:ea typeface="Montserrat"/>
                <a:cs typeface="Montserrat"/>
                <a:sym typeface="Montserrat"/>
              </a:rPr>
              <a:t>Deep-diving into provided information</a:t>
            </a:r>
          </a:p>
          <a:p>
            <a:pPr marL="647700" lvl="1" indent="-323850" algn="l">
              <a:lnSpc>
                <a:spcPts val="4200"/>
              </a:lnSpc>
              <a:spcBef>
                <a:spcPct val="0"/>
              </a:spcBef>
              <a:buFont typeface="Arial"/>
              <a:buChar char="•"/>
            </a:pPr>
            <a:r>
              <a:rPr lang="en-US" sz="3000" u="none" strike="noStrike">
                <a:solidFill>
                  <a:srgbClr val="FFFFFF"/>
                </a:solidFill>
                <a:latin typeface="Montserrat"/>
                <a:ea typeface="Montserrat"/>
                <a:cs typeface="Montserrat"/>
                <a:sym typeface="Montserrat"/>
              </a:rPr>
              <a:t>Ignoring context</a:t>
            </a:r>
          </a:p>
          <a:p>
            <a:pPr marL="0" lvl="0" indent="0" algn="l">
              <a:lnSpc>
                <a:spcPts val="4200"/>
              </a:lnSpc>
              <a:spcBef>
                <a:spcPct val="0"/>
              </a:spcBef>
            </a:pPr>
            <a:endParaRPr lang="en-US" sz="3000" u="none" strike="noStrike">
              <a:solidFill>
                <a:srgbClr val="FFFFFF"/>
              </a:solidFill>
              <a:latin typeface="Montserrat"/>
              <a:ea typeface="Montserrat"/>
              <a:cs typeface="Montserrat"/>
              <a:sym typeface="Montserrat"/>
            </a:endParaRPr>
          </a:p>
        </p:txBody>
      </p:sp>
      <p:sp>
        <p:nvSpPr>
          <p:cNvPr id="43" name="TextBox 43"/>
          <p:cNvSpPr txBox="1"/>
          <p:nvPr/>
        </p:nvSpPr>
        <p:spPr>
          <a:xfrm>
            <a:off x="3484781" y="6520239"/>
            <a:ext cx="5653133" cy="2135981"/>
          </a:xfrm>
          <a:prstGeom prst="rect">
            <a:avLst/>
          </a:prstGeom>
        </p:spPr>
        <p:txBody>
          <a:bodyPr lIns="0" tIns="0" rIns="0" bIns="0" rtlCol="0" anchor="t">
            <a:spAutoFit/>
          </a:bodyPr>
          <a:lstStyle/>
          <a:p>
            <a:pPr marL="647700" lvl="1" indent="-323850" algn="l">
              <a:lnSpc>
                <a:spcPts val="4200"/>
              </a:lnSpc>
              <a:spcBef>
                <a:spcPct val="0"/>
              </a:spcBef>
              <a:buFont typeface="Arial"/>
              <a:buChar char="•"/>
            </a:pPr>
            <a:r>
              <a:rPr lang="en-US" sz="3000">
                <a:solidFill>
                  <a:srgbClr val="FFFFFF"/>
                </a:solidFill>
                <a:latin typeface="Montserrat"/>
                <a:ea typeface="Montserrat"/>
                <a:cs typeface="Montserrat"/>
                <a:sym typeface="Montserrat"/>
              </a:rPr>
              <a:t>De</a:t>
            </a:r>
            <a:r>
              <a:rPr lang="en-US" sz="3000" u="none" strike="noStrike">
                <a:solidFill>
                  <a:srgbClr val="FFFFFF"/>
                </a:solidFill>
                <a:latin typeface="Montserrat"/>
                <a:ea typeface="Montserrat"/>
                <a:cs typeface="Montserrat"/>
                <a:sym typeface="Montserrat"/>
              </a:rPr>
              <a:t>layed action</a:t>
            </a:r>
          </a:p>
          <a:p>
            <a:pPr marL="647700" lvl="1" indent="-323850" algn="l">
              <a:lnSpc>
                <a:spcPts val="4200"/>
              </a:lnSpc>
              <a:spcBef>
                <a:spcPct val="0"/>
              </a:spcBef>
              <a:buFont typeface="Arial"/>
              <a:buChar char="•"/>
            </a:pPr>
            <a:r>
              <a:rPr lang="en-US" sz="3000" u="none" strike="noStrike">
                <a:solidFill>
                  <a:srgbClr val="FFFFFF"/>
                </a:solidFill>
                <a:latin typeface="Montserrat"/>
                <a:ea typeface="Montserrat"/>
                <a:cs typeface="Montserrat"/>
                <a:sym typeface="Montserrat"/>
              </a:rPr>
              <a:t>Inadequate execution</a:t>
            </a:r>
          </a:p>
          <a:p>
            <a:pPr marL="647700" lvl="1" indent="-323850" algn="l">
              <a:lnSpc>
                <a:spcPts val="4200"/>
              </a:lnSpc>
              <a:spcBef>
                <a:spcPct val="0"/>
              </a:spcBef>
              <a:buFont typeface="Arial"/>
              <a:buChar char="•"/>
            </a:pPr>
            <a:r>
              <a:rPr lang="en-US" sz="3000" u="none" strike="noStrike">
                <a:solidFill>
                  <a:srgbClr val="FFFFFF"/>
                </a:solidFill>
                <a:latin typeface="Montserrat"/>
                <a:ea typeface="Montserrat"/>
                <a:cs typeface="Montserrat"/>
                <a:sym typeface="Montserrat"/>
              </a:rPr>
              <a:t>Failure to document and review actions</a:t>
            </a:r>
          </a:p>
        </p:txBody>
      </p:sp>
      <p:sp>
        <p:nvSpPr>
          <p:cNvPr id="44" name="TextBox 44"/>
          <p:cNvSpPr txBox="1"/>
          <p:nvPr/>
        </p:nvSpPr>
        <p:spPr>
          <a:xfrm>
            <a:off x="11124448" y="3598177"/>
            <a:ext cx="5817871" cy="1602581"/>
          </a:xfrm>
          <a:prstGeom prst="rect">
            <a:avLst/>
          </a:prstGeom>
        </p:spPr>
        <p:txBody>
          <a:bodyPr lIns="0" tIns="0" rIns="0" bIns="0" rtlCol="0" anchor="t">
            <a:spAutoFit/>
          </a:bodyPr>
          <a:lstStyle/>
          <a:p>
            <a:pPr marL="647700" lvl="1" indent="-323850" algn="l">
              <a:lnSpc>
                <a:spcPts val="4200"/>
              </a:lnSpc>
              <a:spcBef>
                <a:spcPct val="0"/>
              </a:spcBef>
              <a:buFont typeface="Arial"/>
              <a:buChar char="•"/>
            </a:pPr>
            <a:r>
              <a:rPr lang="en-US" sz="3000">
                <a:solidFill>
                  <a:srgbClr val="FFFFFF"/>
                </a:solidFill>
                <a:latin typeface="Montserrat"/>
                <a:ea typeface="Montserrat"/>
                <a:cs typeface="Montserrat"/>
                <a:sym typeface="Montserrat"/>
              </a:rPr>
              <a:t>Bias and </a:t>
            </a:r>
            <a:r>
              <a:rPr lang="en-US" sz="3000" u="none" strike="noStrike">
                <a:solidFill>
                  <a:srgbClr val="FFFFFF"/>
                </a:solidFill>
                <a:latin typeface="Montserrat"/>
                <a:ea typeface="Montserrat"/>
                <a:cs typeface="Montserrat"/>
                <a:sym typeface="Montserrat"/>
              </a:rPr>
              <a:t>assumptions</a:t>
            </a:r>
          </a:p>
          <a:p>
            <a:pPr marL="647700" lvl="1" indent="-323850" algn="l">
              <a:lnSpc>
                <a:spcPts val="4200"/>
              </a:lnSpc>
              <a:spcBef>
                <a:spcPct val="0"/>
              </a:spcBef>
              <a:buFont typeface="Arial"/>
              <a:buChar char="•"/>
            </a:pPr>
            <a:r>
              <a:rPr lang="en-US" sz="3000" u="none" strike="noStrike">
                <a:solidFill>
                  <a:srgbClr val="FFFFFF"/>
                </a:solidFill>
                <a:latin typeface="Montserrat"/>
                <a:ea typeface="Montserrat"/>
                <a:cs typeface="Montserrat"/>
                <a:sym typeface="Montserrat"/>
              </a:rPr>
              <a:t>Failure to correlate data</a:t>
            </a:r>
          </a:p>
          <a:p>
            <a:pPr marL="647700" lvl="1" indent="-323850" algn="l">
              <a:lnSpc>
                <a:spcPts val="4200"/>
              </a:lnSpc>
              <a:spcBef>
                <a:spcPct val="0"/>
              </a:spcBef>
              <a:buFont typeface="Arial"/>
              <a:buChar char="•"/>
            </a:pPr>
            <a:r>
              <a:rPr lang="en-US" sz="3000" u="none" strike="noStrike">
                <a:solidFill>
                  <a:srgbClr val="FFFFFF"/>
                </a:solidFill>
                <a:latin typeface="Montserrat"/>
                <a:ea typeface="Montserrat"/>
                <a:cs typeface="Montserrat"/>
                <a:sym typeface="Montserrat"/>
              </a:rPr>
              <a:t>Outdated mental models</a:t>
            </a:r>
          </a:p>
        </p:txBody>
      </p:sp>
      <p:sp>
        <p:nvSpPr>
          <p:cNvPr id="45" name="TextBox 45"/>
          <p:cNvSpPr txBox="1"/>
          <p:nvPr/>
        </p:nvSpPr>
        <p:spPr>
          <a:xfrm>
            <a:off x="11124448" y="5988583"/>
            <a:ext cx="5611817" cy="3743325"/>
          </a:xfrm>
          <a:prstGeom prst="rect">
            <a:avLst/>
          </a:prstGeom>
        </p:spPr>
        <p:txBody>
          <a:bodyPr lIns="0" tIns="0" rIns="0" bIns="0" rtlCol="0" anchor="t">
            <a:spAutoFit/>
          </a:bodyPr>
          <a:lstStyle/>
          <a:p>
            <a:pPr marL="647700" lvl="1" indent="-323850" algn="l">
              <a:lnSpc>
                <a:spcPts val="4200"/>
              </a:lnSpc>
              <a:spcBef>
                <a:spcPct val="0"/>
              </a:spcBef>
              <a:buFont typeface="Arial"/>
              <a:buChar char="•"/>
            </a:pPr>
            <a:r>
              <a:rPr lang="en-US" sz="3000">
                <a:solidFill>
                  <a:srgbClr val="FFFFFF"/>
                </a:solidFill>
                <a:latin typeface="Montserrat"/>
                <a:ea typeface="Montserrat"/>
                <a:cs typeface="Montserrat"/>
                <a:sym typeface="Montserrat"/>
              </a:rPr>
              <a:t>Decision p</a:t>
            </a:r>
            <a:r>
              <a:rPr lang="en-US" sz="3000" u="none" strike="noStrike">
                <a:solidFill>
                  <a:srgbClr val="FFFFFF"/>
                </a:solidFill>
                <a:latin typeface="Montserrat"/>
                <a:ea typeface="Montserrat"/>
                <a:cs typeface="Montserrat"/>
                <a:sym typeface="Montserrat"/>
              </a:rPr>
              <a:t>aralysis</a:t>
            </a:r>
          </a:p>
          <a:p>
            <a:pPr marL="647700" lvl="1" indent="-323850" algn="l">
              <a:lnSpc>
                <a:spcPts val="4200"/>
              </a:lnSpc>
              <a:spcBef>
                <a:spcPct val="0"/>
              </a:spcBef>
              <a:buFont typeface="Arial"/>
              <a:buChar char="•"/>
            </a:pPr>
            <a:r>
              <a:rPr lang="en-US" sz="3000" u="none" strike="noStrike">
                <a:solidFill>
                  <a:srgbClr val="FFFFFF"/>
                </a:solidFill>
                <a:latin typeface="Montserrat"/>
                <a:ea typeface="Montserrat"/>
                <a:cs typeface="Montserrat"/>
                <a:sym typeface="Montserrat"/>
              </a:rPr>
              <a:t>Inconsistent decision criteria</a:t>
            </a:r>
          </a:p>
          <a:p>
            <a:pPr marL="647700" lvl="1" indent="-323850" algn="l">
              <a:lnSpc>
                <a:spcPts val="4200"/>
              </a:lnSpc>
              <a:spcBef>
                <a:spcPct val="0"/>
              </a:spcBef>
              <a:buFont typeface="Arial"/>
              <a:buChar char="•"/>
            </a:pPr>
            <a:r>
              <a:rPr lang="en-US" sz="3000" u="none" strike="noStrike">
                <a:solidFill>
                  <a:srgbClr val="FFFFFF"/>
                </a:solidFill>
                <a:latin typeface="Montserrat"/>
                <a:ea typeface="Montserrat"/>
                <a:cs typeface="Montserrat"/>
                <a:sym typeface="Montserrat"/>
              </a:rPr>
              <a:t>Ignoring alternative actions</a:t>
            </a:r>
          </a:p>
          <a:p>
            <a:pPr marL="647700" lvl="1" indent="-323850" algn="l">
              <a:lnSpc>
                <a:spcPts val="4200"/>
              </a:lnSpc>
              <a:spcBef>
                <a:spcPct val="0"/>
              </a:spcBef>
              <a:buFont typeface="Arial"/>
              <a:buChar char="•"/>
            </a:pPr>
            <a:r>
              <a:rPr lang="en-US" sz="3000" u="none" strike="noStrike">
                <a:solidFill>
                  <a:srgbClr val="FFFFFF"/>
                </a:solidFill>
                <a:latin typeface="Montserrat"/>
                <a:ea typeface="Montserrat"/>
                <a:cs typeface="Montserrat"/>
                <a:sym typeface="Montserrat"/>
              </a:rPr>
              <a:t>Not owning the decision</a:t>
            </a:r>
          </a:p>
          <a:p>
            <a:pPr marL="0" lvl="0" indent="0" algn="l">
              <a:lnSpc>
                <a:spcPts val="4200"/>
              </a:lnSpc>
              <a:spcBef>
                <a:spcPct val="0"/>
              </a:spcBef>
            </a:pPr>
            <a:endParaRPr lang="en-US" sz="3000" u="none" strike="noStrike">
              <a:solidFill>
                <a:srgbClr val="FFFFFF"/>
              </a:solidFill>
              <a:latin typeface="Montserrat"/>
              <a:ea typeface="Montserrat"/>
              <a:cs typeface="Montserrat"/>
              <a:sym typeface="Montserra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1909">
                <a:alpha val="100000"/>
              </a:srgbClr>
            </a:gs>
            <a:gs pos="100000">
              <a:srgbClr val="73A65E">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22024" y="0"/>
            <a:ext cx="18415360" cy="10287000"/>
            <a:chOff x="0" y="0"/>
            <a:chExt cx="24553814" cy="13716000"/>
          </a:xfrm>
        </p:grpSpPr>
        <p:sp>
          <p:nvSpPr>
            <p:cNvPr id="3" name="AutoShape 3"/>
            <p:cNvSpPr/>
            <p:nvPr/>
          </p:nvSpPr>
          <p:spPr>
            <a:xfrm flipV="1">
              <a:off x="7" y="1358900"/>
              <a:ext cx="24384000" cy="0"/>
            </a:xfrm>
            <a:prstGeom prst="line">
              <a:avLst/>
            </a:prstGeom>
            <a:ln w="25400" cap="flat">
              <a:solidFill>
                <a:srgbClr val="FFFFFF"/>
              </a:solidFill>
              <a:prstDash val="solid"/>
              <a:headEnd type="none" w="sm" len="sm"/>
              <a:tailEnd type="none" w="sm" len="sm"/>
            </a:ln>
          </p:spPr>
          <p:txBody>
            <a:bodyPr/>
            <a:lstStyle/>
            <a:p>
              <a:endParaRPr lang="en-US"/>
            </a:p>
          </p:txBody>
        </p:sp>
        <p:sp>
          <p:nvSpPr>
            <p:cNvPr id="4" name="AutoShape 4"/>
            <p:cNvSpPr/>
            <p:nvPr/>
          </p:nvSpPr>
          <p:spPr>
            <a:xfrm flipH="1">
              <a:off x="1384307" y="0"/>
              <a:ext cx="0" cy="13716000"/>
            </a:xfrm>
            <a:prstGeom prst="line">
              <a:avLst/>
            </a:prstGeom>
            <a:ln w="25400" cap="flat">
              <a:solidFill>
                <a:srgbClr val="FFFFFF"/>
              </a:solidFill>
              <a:prstDash val="solid"/>
              <a:headEnd type="none" w="sm" len="sm"/>
              <a:tailEnd type="none" w="sm" len="sm"/>
            </a:ln>
          </p:spPr>
          <p:txBody>
            <a:bodyPr/>
            <a:lstStyle/>
            <a:p>
              <a:endParaRPr lang="en-US"/>
            </a:p>
          </p:txBody>
        </p:sp>
        <p:sp>
          <p:nvSpPr>
            <p:cNvPr id="5" name="AutoShape 5"/>
            <p:cNvSpPr/>
            <p:nvPr/>
          </p:nvSpPr>
          <p:spPr>
            <a:xfrm>
              <a:off x="23025107" y="0"/>
              <a:ext cx="0" cy="13716000"/>
            </a:xfrm>
            <a:prstGeom prst="line">
              <a:avLst/>
            </a:prstGeom>
            <a:ln w="25400" cap="flat">
              <a:solidFill>
                <a:srgbClr val="FFFFFF"/>
              </a:solidFill>
              <a:prstDash val="solid"/>
              <a:headEnd type="none" w="sm" len="sm"/>
              <a:tailEnd type="none" w="sm" len="sm"/>
            </a:ln>
          </p:spPr>
          <p:txBody>
            <a:bodyPr/>
            <a:lstStyle/>
            <a:p>
              <a:endParaRPr lang="en-US"/>
            </a:p>
          </p:txBody>
        </p:sp>
        <p:sp>
          <p:nvSpPr>
            <p:cNvPr id="6" name="AutoShape 6"/>
            <p:cNvSpPr/>
            <p:nvPr/>
          </p:nvSpPr>
          <p:spPr>
            <a:xfrm flipV="1">
              <a:off x="7" y="12331700"/>
              <a:ext cx="24553801" cy="12700"/>
            </a:xfrm>
            <a:prstGeom prst="line">
              <a:avLst/>
            </a:prstGeom>
            <a:ln w="25400" cap="flat">
              <a:solidFill>
                <a:srgbClr val="FFFFFF"/>
              </a:solidFill>
              <a:prstDash val="solid"/>
              <a:headEnd type="none" w="sm" len="sm"/>
              <a:tailEnd type="none" w="sm" len="sm"/>
            </a:ln>
          </p:spPr>
          <p:txBody>
            <a:bodyPr/>
            <a:lstStyle/>
            <a:p>
              <a:endParaRPr lang="en-US"/>
            </a:p>
          </p:txBody>
        </p:sp>
        <p:grpSp>
          <p:nvGrpSpPr>
            <p:cNvPr id="7" name="Group 7"/>
            <p:cNvGrpSpPr/>
            <p:nvPr/>
          </p:nvGrpSpPr>
          <p:grpSpPr>
            <a:xfrm rot="5400000">
              <a:off x="1354463" y="6649092"/>
              <a:ext cx="477503" cy="417815"/>
              <a:chOff x="0" y="0"/>
              <a:chExt cx="812800" cy="711200"/>
            </a:xfrm>
          </p:grpSpPr>
          <p:sp>
            <p:nvSpPr>
              <p:cNvPr id="8" name="Freeform 8"/>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en-US"/>
              </a:p>
            </p:txBody>
          </p:sp>
          <p:sp>
            <p:nvSpPr>
              <p:cNvPr id="9" name="TextBox 9"/>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grpSp>
          <p:nvGrpSpPr>
            <p:cNvPr id="10" name="Group 10"/>
            <p:cNvGrpSpPr/>
            <p:nvPr/>
          </p:nvGrpSpPr>
          <p:grpSpPr>
            <a:xfrm rot="-5400000">
              <a:off x="22577447" y="6649092"/>
              <a:ext cx="477503" cy="417815"/>
              <a:chOff x="0" y="0"/>
              <a:chExt cx="812800" cy="711200"/>
            </a:xfrm>
          </p:grpSpPr>
          <p:sp>
            <p:nvSpPr>
              <p:cNvPr id="11" name="Freeform 11"/>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en-US"/>
              </a:p>
            </p:txBody>
          </p:sp>
          <p:sp>
            <p:nvSpPr>
              <p:cNvPr id="12" name="TextBox 12"/>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grpSp>
          <p:nvGrpSpPr>
            <p:cNvPr id="13" name="Group 13"/>
            <p:cNvGrpSpPr/>
            <p:nvPr/>
          </p:nvGrpSpPr>
          <p:grpSpPr>
            <a:xfrm rot="-10800000">
              <a:off x="11953255" y="1371600"/>
              <a:ext cx="477503" cy="417815"/>
              <a:chOff x="0" y="0"/>
              <a:chExt cx="812800" cy="711200"/>
            </a:xfrm>
          </p:grpSpPr>
          <p:sp>
            <p:nvSpPr>
              <p:cNvPr id="14" name="Freeform 14"/>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en-US"/>
              </a:p>
            </p:txBody>
          </p:sp>
          <p:sp>
            <p:nvSpPr>
              <p:cNvPr id="15" name="TextBox 15"/>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grpSp>
          <p:nvGrpSpPr>
            <p:cNvPr id="16" name="Group 16"/>
            <p:cNvGrpSpPr/>
            <p:nvPr/>
          </p:nvGrpSpPr>
          <p:grpSpPr>
            <a:xfrm>
              <a:off x="11953255" y="11913885"/>
              <a:ext cx="477503" cy="417815"/>
              <a:chOff x="0" y="0"/>
              <a:chExt cx="812800" cy="711200"/>
            </a:xfrm>
          </p:grpSpPr>
          <p:sp>
            <p:nvSpPr>
              <p:cNvPr id="17" name="Freeform 17"/>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en-US"/>
              </a:p>
            </p:txBody>
          </p:sp>
          <p:sp>
            <p:nvSpPr>
              <p:cNvPr id="18" name="TextBox 18"/>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grpSp>
      <p:grpSp>
        <p:nvGrpSpPr>
          <p:cNvPr id="19" name="Group 19"/>
          <p:cNvGrpSpPr/>
          <p:nvPr/>
        </p:nvGrpSpPr>
        <p:grpSpPr>
          <a:xfrm>
            <a:off x="5853687" y="1409140"/>
            <a:ext cx="10985455" cy="7468720"/>
            <a:chOff x="0" y="0"/>
            <a:chExt cx="2893288" cy="1967070"/>
          </a:xfrm>
        </p:grpSpPr>
        <p:sp>
          <p:nvSpPr>
            <p:cNvPr id="20" name="Freeform 20"/>
            <p:cNvSpPr/>
            <p:nvPr/>
          </p:nvSpPr>
          <p:spPr>
            <a:xfrm>
              <a:off x="0" y="0"/>
              <a:ext cx="2893289" cy="1967070"/>
            </a:xfrm>
            <a:custGeom>
              <a:avLst/>
              <a:gdLst/>
              <a:ahLst/>
              <a:cxnLst/>
              <a:rect l="l" t="t" r="r" b="b"/>
              <a:pathLst>
                <a:path w="2893289" h="1967070">
                  <a:moveTo>
                    <a:pt x="0" y="0"/>
                  </a:moveTo>
                  <a:lnTo>
                    <a:pt x="2893289" y="0"/>
                  </a:lnTo>
                  <a:lnTo>
                    <a:pt x="2893289" y="1967070"/>
                  </a:lnTo>
                  <a:lnTo>
                    <a:pt x="0" y="1967070"/>
                  </a:lnTo>
                  <a:close/>
                </a:path>
              </a:pathLst>
            </a:custGeom>
            <a:solidFill>
              <a:srgbClr val="AAFF3E"/>
            </a:solidFill>
            <a:ln w="38100" cap="sq">
              <a:solidFill>
                <a:srgbClr val="FFFFFF"/>
              </a:solidFill>
              <a:prstDash val="solid"/>
              <a:miter/>
            </a:ln>
          </p:spPr>
          <p:txBody>
            <a:bodyPr/>
            <a:lstStyle/>
            <a:p>
              <a:endParaRPr lang="en-US"/>
            </a:p>
          </p:txBody>
        </p:sp>
        <p:sp>
          <p:nvSpPr>
            <p:cNvPr id="21" name="TextBox 21"/>
            <p:cNvSpPr txBox="1"/>
            <p:nvPr/>
          </p:nvSpPr>
          <p:spPr>
            <a:xfrm>
              <a:off x="0" y="-9525"/>
              <a:ext cx="2893288" cy="1976595"/>
            </a:xfrm>
            <a:prstGeom prst="rect">
              <a:avLst/>
            </a:prstGeom>
          </p:spPr>
          <p:txBody>
            <a:bodyPr lIns="50800" tIns="50800" rIns="50800" bIns="50800" rtlCol="0" anchor="ctr"/>
            <a:lstStyle/>
            <a:p>
              <a:pPr marL="0" lvl="0" indent="0" algn="l">
                <a:lnSpc>
                  <a:spcPts val="4080"/>
                </a:lnSpc>
                <a:spcBef>
                  <a:spcPct val="0"/>
                </a:spcBef>
              </a:pPr>
              <a:endParaRPr/>
            </a:p>
          </p:txBody>
        </p:sp>
      </p:grpSp>
      <p:sp>
        <p:nvSpPr>
          <p:cNvPr id="22" name="AutoShape 22"/>
          <p:cNvSpPr/>
          <p:nvPr/>
        </p:nvSpPr>
        <p:spPr>
          <a:xfrm>
            <a:off x="10162587" y="9731908"/>
            <a:ext cx="6492240" cy="0"/>
          </a:xfrm>
          <a:prstGeom prst="line">
            <a:avLst/>
          </a:prstGeom>
          <a:ln w="38100" cap="flat">
            <a:solidFill>
              <a:srgbClr val="AAFF3E"/>
            </a:solidFill>
            <a:prstDash val="solid"/>
            <a:headEnd type="none" w="sm" len="sm"/>
            <a:tailEnd type="triangle" w="lg" len="med"/>
          </a:ln>
        </p:spPr>
        <p:txBody>
          <a:bodyPr/>
          <a:lstStyle/>
          <a:p>
            <a:endParaRPr lang="en-US"/>
          </a:p>
        </p:txBody>
      </p:sp>
      <p:sp>
        <p:nvSpPr>
          <p:cNvPr id="23" name="Freeform 23"/>
          <p:cNvSpPr/>
          <p:nvPr/>
        </p:nvSpPr>
        <p:spPr>
          <a:xfrm>
            <a:off x="1339091" y="1205044"/>
            <a:ext cx="4059165" cy="9658055"/>
          </a:xfrm>
          <a:custGeom>
            <a:avLst/>
            <a:gdLst/>
            <a:ahLst/>
            <a:cxnLst/>
            <a:rect l="l" t="t" r="r" b="b"/>
            <a:pathLst>
              <a:path w="4059165" h="9658055">
                <a:moveTo>
                  <a:pt x="0" y="0"/>
                </a:moveTo>
                <a:lnTo>
                  <a:pt x="4059165" y="0"/>
                </a:lnTo>
                <a:lnTo>
                  <a:pt x="4059165" y="9658055"/>
                </a:lnTo>
                <a:lnTo>
                  <a:pt x="0" y="9658055"/>
                </a:lnTo>
                <a:lnTo>
                  <a:pt x="0" y="0"/>
                </a:lnTo>
                <a:close/>
              </a:path>
            </a:pathLst>
          </a:custGeom>
          <a:blipFill>
            <a:blip r:embed="rId2"/>
            <a:stretch>
              <a:fillRect t="-21007" r="-87504"/>
            </a:stretch>
          </a:blipFill>
        </p:spPr>
        <p:txBody>
          <a:bodyPr/>
          <a:lstStyle/>
          <a:p>
            <a:endParaRPr lang="en-US"/>
          </a:p>
        </p:txBody>
      </p:sp>
      <p:grpSp>
        <p:nvGrpSpPr>
          <p:cNvPr id="24" name="Group 24"/>
          <p:cNvGrpSpPr/>
          <p:nvPr/>
        </p:nvGrpSpPr>
        <p:grpSpPr>
          <a:xfrm>
            <a:off x="1620570" y="355456"/>
            <a:ext cx="3355780" cy="333375"/>
            <a:chOff x="0" y="0"/>
            <a:chExt cx="4474373" cy="444500"/>
          </a:xfrm>
        </p:grpSpPr>
        <p:grpSp>
          <p:nvGrpSpPr>
            <p:cNvPr id="25" name="Group 25"/>
            <p:cNvGrpSpPr/>
            <p:nvPr/>
          </p:nvGrpSpPr>
          <p:grpSpPr>
            <a:xfrm rot="5400000">
              <a:off x="-26425" y="48130"/>
              <a:ext cx="422795" cy="369945"/>
              <a:chOff x="0" y="0"/>
              <a:chExt cx="812800" cy="711200"/>
            </a:xfrm>
          </p:grpSpPr>
          <p:sp>
            <p:nvSpPr>
              <p:cNvPr id="26" name="Freeform 26"/>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AAFF3E"/>
              </a:solidFill>
            </p:spPr>
            <p:txBody>
              <a:bodyPr/>
              <a:lstStyle/>
              <a:p>
                <a:endParaRPr lang="en-US"/>
              </a:p>
            </p:txBody>
          </p:sp>
          <p:sp>
            <p:nvSpPr>
              <p:cNvPr id="27" name="TextBox 27"/>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sp>
          <p:nvSpPr>
            <p:cNvPr id="28" name="TextBox 28"/>
            <p:cNvSpPr txBox="1"/>
            <p:nvPr/>
          </p:nvSpPr>
          <p:spPr>
            <a:xfrm>
              <a:off x="496945" y="0"/>
              <a:ext cx="3977428" cy="444500"/>
            </a:xfrm>
            <a:prstGeom prst="rect">
              <a:avLst/>
            </a:prstGeom>
          </p:spPr>
          <p:txBody>
            <a:bodyPr lIns="0" tIns="0" rIns="0" bIns="0" rtlCol="0" anchor="t">
              <a:spAutoFit/>
            </a:bodyPr>
            <a:lstStyle/>
            <a:p>
              <a:pPr algn="l">
                <a:lnSpc>
                  <a:spcPts val="2685"/>
                </a:lnSpc>
              </a:pPr>
              <a:r>
                <a:rPr lang="en-US" sz="2237">
                  <a:solidFill>
                    <a:srgbClr val="FFFFFF"/>
                  </a:solidFill>
                  <a:latin typeface="HK Modular"/>
                  <a:ea typeface="HK Modular"/>
                  <a:cs typeface="HK Modular"/>
                  <a:sym typeface="HK Modular"/>
                </a:rPr>
                <a:t>OODA EXAMPLE</a:t>
              </a:r>
            </a:p>
          </p:txBody>
        </p:sp>
      </p:grpSp>
      <p:sp>
        <p:nvSpPr>
          <p:cNvPr id="29" name="AutoShape 29"/>
          <p:cNvSpPr/>
          <p:nvPr/>
        </p:nvSpPr>
        <p:spPr>
          <a:xfrm>
            <a:off x="10162587" y="9731908"/>
            <a:ext cx="6492240" cy="0"/>
          </a:xfrm>
          <a:prstGeom prst="line">
            <a:avLst/>
          </a:prstGeom>
          <a:ln w="38100" cap="flat">
            <a:solidFill>
              <a:srgbClr val="FFFFFF"/>
            </a:solidFill>
            <a:prstDash val="solid"/>
            <a:headEnd type="none" w="sm" len="sm"/>
            <a:tailEnd type="triangle" w="lg" len="med"/>
          </a:ln>
        </p:spPr>
        <p:txBody>
          <a:bodyPr/>
          <a:lstStyle/>
          <a:p>
            <a:endParaRPr lang="en-US"/>
          </a:p>
        </p:txBody>
      </p:sp>
      <p:sp>
        <p:nvSpPr>
          <p:cNvPr id="30" name="Freeform 30"/>
          <p:cNvSpPr/>
          <p:nvPr/>
        </p:nvSpPr>
        <p:spPr>
          <a:xfrm>
            <a:off x="8164368" y="939226"/>
            <a:ext cx="6364092" cy="8319074"/>
          </a:xfrm>
          <a:custGeom>
            <a:avLst/>
            <a:gdLst/>
            <a:ahLst/>
            <a:cxnLst/>
            <a:rect l="l" t="t" r="r" b="b"/>
            <a:pathLst>
              <a:path w="6364092" h="8319074">
                <a:moveTo>
                  <a:pt x="0" y="0"/>
                </a:moveTo>
                <a:lnTo>
                  <a:pt x="6364092" y="0"/>
                </a:lnTo>
                <a:lnTo>
                  <a:pt x="6364092" y="8319074"/>
                </a:lnTo>
                <a:lnTo>
                  <a:pt x="0" y="8319074"/>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1909">
                <a:alpha val="100000"/>
              </a:srgbClr>
            </a:gs>
            <a:gs pos="100000">
              <a:srgbClr val="73A65E">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0" y="0"/>
            <a:ext cx="18415360" cy="10287000"/>
            <a:chOff x="0" y="0"/>
            <a:chExt cx="24553814" cy="13716000"/>
          </a:xfrm>
        </p:grpSpPr>
        <p:sp>
          <p:nvSpPr>
            <p:cNvPr id="3" name="AutoShape 3"/>
            <p:cNvSpPr/>
            <p:nvPr/>
          </p:nvSpPr>
          <p:spPr>
            <a:xfrm flipV="1">
              <a:off x="7" y="1358900"/>
              <a:ext cx="24384000" cy="0"/>
            </a:xfrm>
            <a:prstGeom prst="line">
              <a:avLst/>
            </a:prstGeom>
            <a:ln w="25400" cap="flat">
              <a:solidFill>
                <a:srgbClr val="FFFFFF"/>
              </a:solidFill>
              <a:prstDash val="solid"/>
              <a:headEnd type="none" w="sm" len="sm"/>
              <a:tailEnd type="none" w="sm" len="sm"/>
            </a:ln>
          </p:spPr>
          <p:txBody>
            <a:bodyPr/>
            <a:lstStyle/>
            <a:p>
              <a:endParaRPr lang="en-US"/>
            </a:p>
          </p:txBody>
        </p:sp>
        <p:sp>
          <p:nvSpPr>
            <p:cNvPr id="4" name="AutoShape 4"/>
            <p:cNvSpPr/>
            <p:nvPr/>
          </p:nvSpPr>
          <p:spPr>
            <a:xfrm flipH="1">
              <a:off x="1384307" y="0"/>
              <a:ext cx="0" cy="13716000"/>
            </a:xfrm>
            <a:prstGeom prst="line">
              <a:avLst/>
            </a:prstGeom>
            <a:ln w="25400" cap="flat">
              <a:solidFill>
                <a:srgbClr val="FFFFFF"/>
              </a:solidFill>
              <a:prstDash val="solid"/>
              <a:headEnd type="none" w="sm" len="sm"/>
              <a:tailEnd type="none" w="sm" len="sm"/>
            </a:ln>
          </p:spPr>
          <p:txBody>
            <a:bodyPr/>
            <a:lstStyle/>
            <a:p>
              <a:endParaRPr lang="en-US"/>
            </a:p>
          </p:txBody>
        </p:sp>
        <p:sp>
          <p:nvSpPr>
            <p:cNvPr id="5" name="AutoShape 5"/>
            <p:cNvSpPr/>
            <p:nvPr/>
          </p:nvSpPr>
          <p:spPr>
            <a:xfrm>
              <a:off x="23025107" y="0"/>
              <a:ext cx="0" cy="13716000"/>
            </a:xfrm>
            <a:prstGeom prst="line">
              <a:avLst/>
            </a:prstGeom>
            <a:ln w="25400" cap="flat">
              <a:solidFill>
                <a:srgbClr val="FFFFFF"/>
              </a:solidFill>
              <a:prstDash val="solid"/>
              <a:headEnd type="none" w="sm" len="sm"/>
              <a:tailEnd type="none" w="sm" len="sm"/>
            </a:ln>
          </p:spPr>
          <p:txBody>
            <a:bodyPr/>
            <a:lstStyle/>
            <a:p>
              <a:endParaRPr lang="en-US"/>
            </a:p>
          </p:txBody>
        </p:sp>
        <p:sp>
          <p:nvSpPr>
            <p:cNvPr id="6" name="AutoShape 6"/>
            <p:cNvSpPr/>
            <p:nvPr/>
          </p:nvSpPr>
          <p:spPr>
            <a:xfrm flipV="1">
              <a:off x="7" y="12331700"/>
              <a:ext cx="24553801" cy="12700"/>
            </a:xfrm>
            <a:prstGeom prst="line">
              <a:avLst/>
            </a:prstGeom>
            <a:ln w="25400" cap="flat">
              <a:solidFill>
                <a:srgbClr val="FFFFFF"/>
              </a:solidFill>
              <a:prstDash val="solid"/>
              <a:headEnd type="none" w="sm" len="sm"/>
              <a:tailEnd type="none" w="sm" len="sm"/>
            </a:ln>
          </p:spPr>
          <p:txBody>
            <a:bodyPr/>
            <a:lstStyle/>
            <a:p>
              <a:endParaRPr lang="en-US"/>
            </a:p>
          </p:txBody>
        </p:sp>
        <p:grpSp>
          <p:nvGrpSpPr>
            <p:cNvPr id="7" name="Group 7"/>
            <p:cNvGrpSpPr/>
            <p:nvPr/>
          </p:nvGrpSpPr>
          <p:grpSpPr>
            <a:xfrm rot="5400000">
              <a:off x="1354463" y="6649092"/>
              <a:ext cx="477503" cy="417815"/>
              <a:chOff x="0" y="0"/>
              <a:chExt cx="812800" cy="711200"/>
            </a:xfrm>
          </p:grpSpPr>
          <p:sp>
            <p:nvSpPr>
              <p:cNvPr id="8" name="Freeform 8"/>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en-US"/>
              </a:p>
            </p:txBody>
          </p:sp>
          <p:sp>
            <p:nvSpPr>
              <p:cNvPr id="9" name="TextBox 9"/>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grpSp>
          <p:nvGrpSpPr>
            <p:cNvPr id="10" name="Group 10"/>
            <p:cNvGrpSpPr/>
            <p:nvPr/>
          </p:nvGrpSpPr>
          <p:grpSpPr>
            <a:xfrm rot="-5400000">
              <a:off x="22577447" y="6649092"/>
              <a:ext cx="477503" cy="417815"/>
              <a:chOff x="0" y="0"/>
              <a:chExt cx="812800" cy="711200"/>
            </a:xfrm>
          </p:grpSpPr>
          <p:sp>
            <p:nvSpPr>
              <p:cNvPr id="11" name="Freeform 11"/>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en-US"/>
              </a:p>
            </p:txBody>
          </p:sp>
          <p:sp>
            <p:nvSpPr>
              <p:cNvPr id="12" name="TextBox 12"/>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grpSp>
          <p:nvGrpSpPr>
            <p:cNvPr id="13" name="Group 13"/>
            <p:cNvGrpSpPr/>
            <p:nvPr/>
          </p:nvGrpSpPr>
          <p:grpSpPr>
            <a:xfrm rot="-10800000">
              <a:off x="11953255" y="1371600"/>
              <a:ext cx="477503" cy="417815"/>
              <a:chOff x="0" y="0"/>
              <a:chExt cx="812800" cy="711200"/>
            </a:xfrm>
          </p:grpSpPr>
          <p:sp>
            <p:nvSpPr>
              <p:cNvPr id="14" name="Freeform 14"/>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en-US"/>
              </a:p>
            </p:txBody>
          </p:sp>
          <p:sp>
            <p:nvSpPr>
              <p:cNvPr id="15" name="TextBox 15"/>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grpSp>
          <p:nvGrpSpPr>
            <p:cNvPr id="16" name="Group 16"/>
            <p:cNvGrpSpPr/>
            <p:nvPr/>
          </p:nvGrpSpPr>
          <p:grpSpPr>
            <a:xfrm>
              <a:off x="11953255" y="11913885"/>
              <a:ext cx="477503" cy="417815"/>
              <a:chOff x="0" y="0"/>
              <a:chExt cx="812800" cy="711200"/>
            </a:xfrm>
          </p:grpSpPr>
          <p:sp>
            <p:nvSpPr>
              <p:cNvPr id="17" name="Freeform 17"/>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en-US"/>
              </a:p>
            </p:txBody>
          </p:sp>
          <p:sp>
            <p:nvSpPr>
              <p:cNvPr id="18" name="TextBox 18"/>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grpSp>
      <p:grpSp>
        <p:nvGrpSpPr>
          <p:cNvPr id="19" name="Group 19"/>
          <p:cNvGrpSpPr/>
          <p:nvPr/>
        </p:nvGrpSpPr>
        <p:grpSpPr>
          <a:xfrm>
            <a:off x="-12626" y="2393207"/>
            <a:ext cx="10165156" cy="1214558"/>
            <a:chOff x="0" y="0"/>
            <a:chExt cx="2677243" cy="319884"/>
          </a:xfrm>
        </p:grpSpPr>
        <p:sp>
          <p:nvSpPr>
            <p:cNvPr id="20" name="Freeform 20"/>
            <p:cNvSpPr/>
            <p:nvPr/>
          </p:nvSpPr>
          <p:spPr>
            <a:xfrm>
              <a:off x="0" y="0"/>
              <a:ext cx="2677243" cy="319884"/>
            </a:xfrm>
            <a:custGeom>
              <a:avLst/>
              <a:gdLst/>
              <a:ahLst/>
              <a:cxnLst/>
              <a:rect l="l" t="t" r="r" b="b"/>
              <a:pathLst>
                <a:path w="2677243" h="319884">
                  <a:moveTo>
                    <a:pt x="0" y="0"/>
                  </a:moveTo>
                  <a:lnTo>
                    <a:pt x="2677243" y="0"/>
                  </a:lnTo>
                  <a:lnTo>
                    <a:pt x="2677243" y="319884"/>
                  </a:lnTo>
                  <a:lnTo>
                    <a:pt x="0" y="319884"/>
                  </a:lnTo>
                  <a:close/>
                </a:path>
              </a:pathLst>
            </a:custGeom>
            <a:solidFill>
              <a:srgbClr val="558913"/>
            </a:solidFill>
            <a:ln w="38100" cap="sq">
              <a:solidFill>
                <a:srgbClr val="FFFFFF"/>
              </a:solidFill>
              <a:prstDash val="solid"/>
              <a:miter/>
            </a:ln>
          </p:spPr>
          <p:txBody>
            <a:bodyPr/>
            <a:lstStyle/>
            <a:p>
              <a:endParaRPr lang="en-US"/>
            </a:p>
          </p:txBody>
        </p:sp>
        <p:sp>
          <p:nvSpPr>
            <p:cNvPr id="21" name="TextBox 21"/>
            <p:cNvSpPr txBox="1"/>
            <p:nvPr/>
          </p:nvSpPr>
          <p:spPr>
            <a:xfrm>
              <a:off x="0" y="-47625"/>
              <a:ext cx="2677243" cy="367509"/>
            </a:xfrm>
            <a:prstGeom prst="rect">
              <a:avLst/>
            </a:prstGeom>
          </p:spPr>
          <p:txBody>
            <a:bodyPr lIns="50800" tIns="50800" rIns="50800" bIns="50800" rtlCol="0" anchor="ctr"/>
            <a:lstStyle/>
            <a:p>
              <a:pPr algn="ctr">
                <a:lnSpc>
                  <a:spcPts val="3359"/>
                </a:lnSpc>
              </a:pPr>
              <a:endParaRPr/>
            </a:p>
          </p:txBody>
        </p:sp>
      </p:grpSp>
      <p:sp>
        <p:nvSpPr>
          <p:cNvPr id="22" name="AutoShape 22"/>
          <p:cNvSpPr/>
          <p:nvPr/>
        </p:nvSpPr>
        <p:spPr>
          <a:xfrm>
            <a:off x="10162587" y="9731908"/>
            <a:ext cx="6492240" cy="0"/>
          </a:xfrm>
          <a:prstGeom prst="line">
            <a:avLst/>
          </a:prstGeom>
          <a:ln w="38100" cap="flat">
            <a:solidFill>
              <a:srgbClr val="FFFFFF"/>
            </a:solidFill>
            <a:prstDash val="solid"/>
            <a:headEnd type="none" w="sm" len="sm"/>
            <a:tailEnd type="triangle" w="lg" len="med"/>
          </a:ln>
        </p:spPr>
        <p:txBody>
          <a:bodyPr/>
          <a:lstStyle/>
          <a:p>
            <a:endParaRPr lang="en-US"/>
          </a:p>
        </p:txBody>
      </p:sp>
      <p:grpSp>
        <p:nvGrpSpPr>
          <p:cNvPr id="23" name="Group 23"/>
          <p:cNvGrpSpPr/>
          <p:nvPr/>
        </p:nvGrpSpPr>
        <p:grpSpPr>
          <a:xfrm>
            <a:off x="1620570" y="355456"/>
            <a:ext cx="3355780" cy="333375"/>
            <a:chOff x="0" y="0"/>
            <a:chExt cx="4474373" cy="444500"/>
          </a:xfrm>
        </p:grpSpPr>
        <p:grpSp>
          <p:nvGrpSpPr>
            <p:cNvPr id="24" name="Group 24"/>
            <p:cNvGrpSpPr/>
            <p:nvPr/>
          </p:nvGrpSpPr>
          <p:grpSpPr>
            <a:xfrm rot="5400000">
              <a:off x="-26425" y="48130"/>
              <a:ext cx="422795" cy="369945"/>
              <a:chOff x="0" y="0"/>
              <a:chExt cx="812800" cy="711200"/>
            </a:xfrm>
          </p:grpSpPr>
          <p:sp>
            <p:nvSpPr>
              <p:cNvPr id="25" name="Freeform 25"/>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AAFF3E"/>
              </a:solidFill>
            </p:spPr>
            <p:txBody>
              <a:bodyPr/>
              <a:lstStyle/>
              <a:p>
                <a:endParaRPr lang="en-US"/>
              </a:p>
            </p:txBody>
          </p:sp>
          <p:sp>
            <p:nvSpPr>
              <p:cNvPr id="26" name="TextBox 26"/>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sp>
          <p:nvSpPr>
            <p:cNvPr id="27" name="TextBox 27"/>
            <p:cNvSpPr txBox="1"/>
            <p:nvPr/>
          </p:nvSpPr>
          <p:spPr>
            <a:xfrm>
              <a:off x="496945" y="0"/>
              <a:ext cx="3977428" cy="444500"/>
            </a:xfrm>
            <a:prstGeom prst="rect">
              <a:avLst/>
            </a:prstGeom>
          </p:spPr>
          <p:txBody>
            <a:bodyPr lIns="0" tIns="0" rIns="0" bIns="0" rtlCol="0" anchor="t">
              <a:spAutoFit/>
            </a:bodyPr>
            <a:lstStyle/>
            <a:p>
              <a:pPr algn="l">
                <a:lnSpc>
                  <a:spcPts val="2685"/>
                </a:lnSpc>
              </a:pPr>
              <a:r>
                <a:rPr lang="en-US" sz="2237">
                  <a:solidFill>
                    <a:srgbClr val="FFFFFF"/>
                  </a:solidFill>
                  <a:latin typeface="HK Modular"/>
                  <a:ea typeface="HK Modular"/>
                  <a:cs typeface="HK Modular"/>
                  <a:sym typeface="HK Modular"/>
                </a:rPr>
                <a:t>INTRO</a:t>
              </a:r>
            </a:p>
          </p:txBody>
        </p:sp>
      </p:grpSp>
      <p:sp>
        <p:nvSpPr>
          <p:cNvPr id="28" name="Freeform 28"/>
          <p:cNvSpPr/>
          <p:nvPr/>
        </p:nvSpPr>
        <p:spPr>
          <a:xfrm>
            <a:off x="10830973" y="2393207"/>
            <a:ext cx="5937793" cy="5937793"/>
          </a:xfrm>
          <a:custGeom>
            <a:avLst/>
            <a:gdLst/>
            <a:ahLst/>
            <a:cxnLst/>
            <a:rect l="l" t="t" r="r" b="b"/>
            <a:pathLst>
              <a:path w="5937793" h="5937793">
                <a:moveTo>
                  <a:pt x="0" y="0"/>
                </a:moveTo>
                <a:lnTo>
                  <a:pt x="5937793" y="0"/>
                </a:lnTo>
                <a:lnTo>
                  <a:pt x="5937793" y="5937793"/>
                </a:lnTo>
                <a:lnTo>
                  <a:pt x="0" y="5937793"/>
                </a:lnTo>
                <a:lnTo>
                  <a:pt x="0" y="0"/>
                </a:lnTo>
                <a:close/>
              </a:path>
            </a:pathLst>
          </a:custGeom>
          <a:blipFill>
            <a:blip r:embed="rId3"/>
            <a:stretch>
              <a:fillRect/>
            </a:stretch>
          </a:blipFill>
        </p:spPr>
        <p:txBody>
          <a:bodyPr/>
          <a:lstStyle/>
          <a:p>
            <a:endParaRPr lang="en-US"/>
          </a:p>
        </p:txBody>
      </p:sp>
      <p:sp>
        <p:nvSpPr>
          <p:cNvPr id="29" name="TextBox 29"/>
          <p:cNvSpPr txBox="1"/>
          <p:nvPr/>
        </p:nvSpPr>
        <p:spPr>
          <a:xfrm>
            <a:off x="1748956" y="2547723"/>
            <a:ext cx="8507982" cy="895350"/>
          </a:xfrm>
          <a:prstGeom prst="rect">
            <a:avLst/>
          </a:prstGeom>
        </p:spPr>
        <p:txBody>
          <a:bodyPr lIns="0" tIns="0" rIns="0" bIns="0" rtlCol="0" anchor="t">
            <a:spAutoFit/>
          </a:bodyPr>
          <a:lstStyle/>
          <a:p>
            <a:pPr marL="0" lvl="0" indent="0" algn="l">
              <a:lnSpc>
                <a:spcPts val="7085"/>
              </a:lnSpc>
              <a:spcBef>
                <a:spcPct val="0"/>
              </a:spcBef>
            </a:pPr>
            <a:r>
              <a:rPr lang="en-US" sz="5904">
                <a:solidFill>
                  <a:srgbClr val="AAFF3E"/>
                </a:solidFill>
                <a:latin typeface="HK Modular"/>
                <a:ea typeface="HK Modular"/>
                <a:cs typeface="HK Modular"/>
                <a:sym typeface="HK Modular"/>
              </a:rPr>
              <a:t>DISCLAIMER</a:t>
            </a:r>
          </a:p>
        </p:txBody>
      </p:sp>
      <p:sp>
        <p:nvSpPr>
          <p:cNvPr id="30" name="TextBox 30"/>
          <p:cNvSpPr txBox="1"/>
          <p:nvPr/>
        </p:nvSpPr>
        <p:spPr>
          <a:xfrm>
            <a:off x="1748956" y="3550615"/>
            <a:ext cx="8638356" cy="5314950"/>
          </a:xfrm>
          <a:prstGeom prst="rect">
            <a:avLst/>
          </a:prstGeom>
        </p:spPr>
        <p:txBody>
          <a:bodyPr lIns="0" tIns="0" rIns="0" bIns="0" rtlCol="0" anchor="t">
            <a:spAutoFit/>
          </a:bodyPr>
          <a:lstStyle/>
          <a:p>
            <a:pPr marL="0" lvl="0" indent="0" algn="l">
              <a:lnSpc>
                <a:spcPts val="4200"/>
              </a:lnSpc>
              <a:spcBef>
                <a:spcPct val="0"/>
              </a:spcBef>
            </a:pPr>
            <a:endParaRPr/>
          </a:p>
          <a:p>
            <a:pPr marL="0" lvl="0" indent="0" algn="l">
              <a:lnSpc>
                <a:spcPts val="4200"/>
              </a:lnSpc>
              <a:spcBef>
                <a:spcPct val="0"/>
              </a:spcBef>
            </a:pPr>
            <a:r>
              <a:rPr lang="en-US" sz="3000" u="none" strike="noStrike">
                <a:solidFill>
                  <a:srgbClr val="FFFFFF"/>
                </a:solidFill>
                <a:latin typeface="Montserrat"/>
                <a:ea typeface="Montserrat"/>
                <a:cs typeface="Montserrat"/>
                <a:sym typeface="Montserrat"/>
              </a:rPr>
              <a:t>Case studies and examples are drawn from my experiences and activities working for a variety of customers and employers, and do not represent my work for any one customer, set of customers or particular employer. In many cases, facts have been changed to obscure the identity of my customers and individuals associated with my customers.</a:t>
            </a:r>
          </a:p>
          <a:p>
            <a:pPr marL="0" lvl="0" indent="0" algn="l">
              <a:lnSpc>
                <a:spcPts val="4200"/>
              </a:lnSpc>
              <a:spcBef>
                <a:spcPct val="0"/>
              </a:spcBef>
            </a:pPr>
            <a:endParaRPr lang="en-US" sz="3000" u="none" strike="noStrike">
              <a:solidFill>
                <a:srgbClr val="FFFFFF"/>
              </a:solidFill>
              <a:latin typeface="Montserrat"/>
              <a:ea typeface="Montserrat"/>
              <a:cs typeface="Montserrat"/>
              <a:sym typeface="Montserra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1909">
                <a:alpha val="100000"/>
              </a:srgbClr>
            </a:gs>
            <a:gs pos="100000">
              <a:srgbClr val="73A65E">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22024" y="0"/>
            <a:ext cx="18415360" cy="10287000"/>
            <a:chOff x="0" y="0"/>
            <a:chExt cx="24553814" cy="13716000"/>
          </a:xfrm>
        </p:grpSpPr>
        <p:sp>
          <p:nvSpPr>
            <p:cNvPr id="3" name="AutoShape 3"/>
            <p:cNvSpPr/>
            <p:nvPr/>
          </p:nvSpPr>
          <p:spPr>
            <a:xfrm flipV="1">
              <a:off x="7" y="1358900"/>
              <a:ext cx="24384000" cy="0"/>
            </a:xfrm>
            <a:prstGeom prst="line">
              <a:avLst/>
            </a:prstGeom>
            <a:ln w="25400" cap="flat">
              <a:solidFill>
                <a:srgbClr val="FFFFFF"/>
              </a:solidFill>
              <a:prstDash val="solid"/>
              <a:headEnd type="none" w="sm" len="sm"/>
              <a:tailEnd type="none" w="sm" len="sm"/>
            </a:ln>
          </p:spPr>
          <p:txBody>
            <a:bodyPr/>
            <a:lstStyle/>
            <a:p>
              <a:endParaRPr lang="en-US"/>
            </a:p>
          </p:txBody>
        </p:sp>
        <p:sp>
          <p:nvSpPr>
            <p:cNvPr id="4" name="AutoShape 4"/>
            <p:cNvSpPr/>
            <p:nvPr/>
          </p:nvSpPr>
          <p:spPr>
            <a:xfrm flipH="1">
              <a:off x="1384307" y="0"/>
              <a:ext cx="0" cy="13716000"/>
            </a:xfrm>
            <a:prstGeom prst="line">
              <a:avLst/>
            </a:prstGeom>
            <a:ln w="25400" cap="flat">
              <a:solidFill>
                <a:srgbClr val="FFFFFF"/>
              </a:solidFill>
              <a:prstDash val="solid"/>
              <a:headEnd type="none" w="sm" len="sm"/>
              <a:tailEnd type="none" w="sm" len="sm"/>
            </a:ln>
          </p:spPr>
          <p:txBody>
            <a:bodyPr/>
            <a:lstStyle/>
            <a:p>
              <a:endParaRPr lang="en-US"/>
            </a:p>
          </p:txBody>
        </p:sp>
        <p:sp>
          <p:nvSpPr>
            <p:cNvPr id="5" name="AutoShape 5"/>
            <p:cNvSpPr/>
            <p:nvPr/>
          </p:nvSpPr>
          <p:spPr>
            <a:xfrm>
              <a:off x="23025107" y="0"/>
              <a:ext cx="0" cy="13716000"/>
            </a:xfrm>
            <a:prstGeom prst="line">
              <a:avLst/>
            </a:prstGeom>
            <a:ln w="25400" cap="flat">
              <a:solidFill>
                <a:srgbClr val="FFFFFF"/>
              </a:solidFill>
              <a:prstDash val="solid"/>
              <a:headEnd type="none" w="sm" len="sm"/>
              <a:tailEnd type="none" w="sm" len="sm"/>
            </a:ln>
          </p:spPr>
          <p:txBody>
            <a:bodyPr/>
            <a:lstStyle/>
            <a:p>
              <a:endParaRPr lang="en-US"/>
            </a:p>
          </p:txBody>
        </p:sp>
        <p:sp>
          <p:nvSpPr>
            <p:cNvPr id="6" name="AutoShape 6"/>
            <p:cNvSpPr/>
            <p:nvPr/>
          </p:nvSpPr>
          <p:spPr>
            <a:xfrm flipV="1">
              <a:off x="7" y="12331700"/>
              <a:ext cx="24553801" cy="12700"/>
            </a:xfrm>
            <a:prstGeom prst="line">
              <a:avLst/>
            </a:prstGeom>
            <a:ln w="25400" cap="flat">
              <a:solidFill>
                <a:srgbClr val="FFFFFF"/>
              </a:solidFill>
              <a:prstDash val="solid"/>
              <a:headEnd type="none" w="sm" len="sm"/>
              <a:tailEnd type="none" w="sm" len="sm"/>
            </a:ln>
          </p:spPr>
          <p:txBody>
            <a:bodyPr/>
            <a:lstStyle/>
            <a:p>
              <a:endParaRPr lang="en-US"/>
            </a:p>
          </p:txBody>
        </p:sp>
        <p:grpSp>
          <p:nvGrpSpPr>
            <p:cNvPr id="7" name="Group 7"/>
            <p:cNvGrpSpPr/>
            <p:nvPr/>
          </p:nvGrpSpPr>
          <p:grpSpPr>
            <a:xfrm rot="5400000">
              <a:off x="1354463" y="6649092"/>
              <a:ext cx="477503" cy="417815"/>
              <a:chOff x="0" y="0"/>
              <a:chExt cx="812800" cy="711200"/>
            </a:xfrm>
          </p:grpSpPr>
          <p:sp>
            <p:nvSpPr>
              <p:cNvPr id="8" name="Freeform 8"/>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en-US"/>
              </a:p>
            </p:txBody>
          </p:sp>
          <p:sp>
            <p:nvSpPr>
              <p:cNvPr id="9" name="TextBox 9"/>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grpSp>
          <p:nvGrpSpPr>
            <p:cNvPr id="10" name="Group 10"/>
            <p:cNvGrpSpPr/>
            <p:nvPr/>
          </p:nvGrpSpPr>
          <p:grpSpPr>
            <a:xfrm rot="-5400000">
              <a:off x="22577447" y="6649092"/>
              <a:ext cx="477503" cy="417815"/>
              <a:chOff x="0" y="0"/>
              <a:chExt cx="812800" cy="711200"/>
            </a:xfrm>
          </p:grpSpPr>
          <p:sp>
            <p:nvSpPr>
              <p:cNvPr id="11" name="Freeform 11"/>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en-US"/>
              </a:p>
            </p:txBody>
          </p:sp>
          <p:sp>
            <p:nvSpPr>
              <p:cNvPr id="12" name="TextBox 12"/>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grpSp>
          <p:nvGrpSpPr>
            <p:cNvPr id="13" name="Group 13"/>
            <p:cNvGrpSpPr/>
            <p:nvPr/>
          </p:nvGrpSpPr>
          <p:grpSpPr>
            <a:xfrm rot="-10800000">
              <a:off x="11953255" y="1371600"/>
              <a:ext cx="477503" cy="417815"/>
              <a:chOff x="0" y="0"/>
              <a:chExt cx="812800" cy="711200"/>
            </a:xfrm>
          </p:grpSpPr>
          <p:sp>
            <p:nvSpPr>
              <p:cNvPr id="14" name="Freeform 14"/>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en-US"/>
              </a:p>
            </p:txBody>
          </p:sp>
          <p:sp>
            <p:nvSpPr>
              <p:cNvPr id="15" name="TextBox 15"/>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grpSp>
          <p:nvGrpSpPr>
            <p:cNvPr id="16" name="Group 16"/>
            <p:cNvGrpSpPr/>
            <p:nvPr/>
          </p:nvGrpSpPr>
          <p:grpSpPr>
            <a:xfrm>
              <a:off x="11953255" y="11913885"/>
              <a:ext cx="477503" cy="417815"/>
              <a:chOff x="0" y="0"/>
              <a:chExt cx="812800" cy="711200"/>
            </a:xfrm>
          </p:grpSpPr>
          <p:sp>
            <p:nvSpPr>
              <p:cNvPr id="17" name="Freeform 17"/>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en-US"/>
              </a:p>
            </p:txBody>
          </p:sp>
          <p:sp>
            <p:nvSpPr>
              <p:cNvPr id="18" name="TextBox 18"/>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grpSp>
      <p:grpSp>
        <p:nvGrpSpPr>
          <p:cNvPr id="19" name="Group 19"/>
          <p:cNvGrpSpPr/>
          <p:nvPr/>
        </p:nvGrpSpPr>
        <p:grpSpPr>
          <a:xfrm>
            <a:off x="5853687" y="1409140"/>
            <a:ext cx="10985455" cy="7468720"/>
            <a:chOff x="0" y="0"/>
            <a:chExt cx="2893288" cy="1967070"/>
          </a:xfrm>
        </p:grpSpPr>
        <p:sp>
          <p:nvSpPr>
            <p:cNvPr id="20" name="Freeform 20"/>
            <p:cNvSpPr/>
            <p:nvPr/>
          </p:nvSpPr>
          <p:spPr>
            <a:xfrm>
              <a:off x="0" y="0"/>
              <a:ext cx="2893289" cy="1967070"/>
            </a:xfrm>
            <a:custGeom>
              <a:avLst/>
              <a:gdLst/>
              <a:ahLst/>
              <a:cxnLst/>
              <a:rect l="l" t="t" r="r" b="b"/>
              <a:pathLst>
                <a:path w="2893289" h="1967070">
                  <a:moveTo>
                    <a:pt x="0" y="0"/>
                  </a:moveTo>
                  <a:lnTo>
                    <a:pt x="2893289" y="0"/>
                  </a:lnTo>
                  <a:lnTo>
                    <a:pt x="2893289" y="1967070"/>
                  </a:lnTo>
                  <a:lnTo>
                    <a:pt x="0" y="1967070"/>
                  </a:lnTo>
                  <a:close/>
                </a:path>
              </a:pathLst>
            </a:custGeom>
            <a:solidFill>
              <a:srgbClr val="AAFF3E"/>
            </a:solidFill>
            <a:ln w="38100" cap="sq">
              <a:solidFill>
                <a:srgbClr val="FFFFFF"/>
              </a:solidFill>
              <a:prstDash val="solid"/>
              <a:miter/>
            </a:ln>
          </p:spPr>
          <p:txBody>
            <a:bodyPr/>
            <a:lstStyle/>
            <a:p>
              <a:endParaRPr lang="en-US"/>
            </a:p>
          </p:txBody>
        </p:sp>
        <p:sp>
          <p:nvSpPr>
            <p:cNvPr id="21" name="TextBox 21"/>
            <p:cNvSpPr txBox="1"/>
            <p:nvPr/>
          </p:nvSpPr>
          <p:spPr>
            <a:xfrm>
              <a:off x="0" y="-9525"/>
              <a:ext cx="2893288" cy="1976595"/>
            </a:xfrm>
            <a:prstGeom prst="rect">
              <a:avLst/>
            </a:prstGeom>
          </p:spPr>
          <p:txBody>
            <a:bodyPr lIns="50800" tIns="50800" rIns="50800" bIns="50800" rtlCol="0" anchor="ctr"/>
            <a:lstStyle/>
            <a:p>
              <a:pPr marL="0" lvl="0" indent="0" algn="l">
                <a:lnSpc>
                  <a:spcPts val="4080"/>
                </a:lnSpc>
                <a:spcBef>
                  <a:spcPct val="0"/>
                </a:spcBef>
              </a:pPr>
              <a:endParaRPr/>
            </a:p>
          </p:txBody>
        </p:sp>
      </p:grpSp>
      <p:sp>
        <p:nvSpPr>
          <p:cNvPr id="22" name="TextBox 22"/>
          <p:cNvSpPr txBox="1"/>
          <p:nvPr/>
        </p:nvSpPr>
        <p:spPr>
          <a:xfrm>
            <a:off x="6071523" y="1702995"/>
            <a:ext cx="10221052" cy="7174865"/>
          </a:xfrm>
          <a:prstGeom prst="rect">
            <a:avLst/>
          </a:prstGeom>
        </p:spPr>
        <p:txBody>
          <a:bodyPr lIns="0" tIns="0" rIns="0" bIns="0" rtlCol="0" anchor="t">
            <a:spAutoFit/>
          </a:bodyPr>
          <a:lstStyle/>
          <a:p>
            <a:pPr algn="l">
              <a:lnSpc>
                <a:spcPts val="4060"/>
              </a:lnSpc>
            </a:pPr>
            <a:r>
              <a:rPr lang="en-US" sz="2900">
                <a:solidFill>
                  <a:srgbClr val="284009"/>
                </a:solidFill>
                <a:latin typeface="Montserrat"/>
                <a:ea typeface="Montserrat"/>
                <a:cs typeface="Montserrat"/>
                <a:sym typeface="Montserrat"/>
              </a:rPr>
              <a:t>BroUID: CBHitV3pbYq2NS1ZYi,</a:t>
            </a:r>
          </a:p>
          <a:p>
            <a:pPr algn="l">
              <a:lnSpc>
                <a:spcPts val="4060"/>
              </a:lnSpc>
            </a:pPr>
            <a:r>
              <a:rPr lang="en-US" sz="2900">
                <a:solidFill>
                  <a:srgbClr val="284009"/>
                </a:solidFill>
                <a:latin typeface="Montserrat"/>
                <a:ea typeface="Montserrat"/>
                <a:cs typeface="Montserrat"/>
                <a:sym typeface="Montserrat"/>
              </a:rPr>
              <a:t>Protocol: tcp,</a:t>
            </a:r>
          </a:p>
          <a:p>
            <a:pPr algn="l">
              <a:lnSpc>
                <a:spcPts val="4060"/>
              </a:lnSpc>
            </a:pPr>
            <a:r>
              <a:rPr lang="en-US" sz="2900">
                <a:solidFill>
                  <a:srgbClr val="284009"/>
                </a:solidFill>
                <a:latin typeface="Montserrat"/>
                <a:ea typeface="Montserrat"/>
                <a:cs typeface="Montserrat"/>
                <a:sym typeface="Montserrat"/>
              </a:rPr>
              <a:t>LogType: exfil,</a:t>
            </a:r>
          </a:p>
          <a:p>
            <a:pPr algn="l">
              <a:lnSpc>
                <a:spcPts val="4060"/>
              </a:lnSpc>
            </a:pPr>
            <a:r>
              <a:rPr lang="en-US" sz="2900">
                <a:solidFill>
                  <a:srgbClr val="284009"/>
                </a:solidFill>
                <a:latin typeface="Montserrat"/>
                <a:ea typeface="Montserrat"/>
                <a:cs typeface="Montserrat"/>
                <a:sym typeface="Montserrat"/>
              </a:rPr>
              <a:t>Service: DNS,</a:t>
            </a:r>
          </a:p>
          <a:p>
            <a:pPr algn="l">
              <a:lnSpc>
                <a:spcPts val="4060"/>
              </a:lnSpc>
            </a:pPr>
            <a:r>
              <a:rPr lang="en-US" sz="2900">
                <a:solidFill>
                  <a:srgbClr val="284009"/>
                </a:solidFill>
                <a:latin typeface="Montserrat"/>
                <a:ea typeface="Montserrat"/>
                <a:cs typeface="Montserrat"/>
                <a:sym typeface="Montserrat"/>
              </a:rPr>
              <a:t>PortDestination: 53,</a:t>
            </a:r>
          </a:p>
          <a:p>
            <a:pPr algn="l">
              <a:lnSpc>
                <a:spcPts val="4060"/>
              </a:lnSpc>
            </a:pPr>
            <a:r>
              <a:rPr lang="en-US" sz="2900">
                <a:solidFill>
                  <a:srgbClr val="284009"/>
                </a:solidFill>
                <a:latin typeface="Montserrat"/>
                <a:ea typeface="Montserrat"/>
                <a:cs typeface="Montserrat"/>
                <a:sym typeface="Montserrat"/>
              </a:rPr>
              <a:t>IPDestinationCompanyName: Shinjiru Technology,</a:t>
            </a:r>
          </a:p>
          <a:p>
            <a:pPr algn="l">
              <a:lnSpc>
                <a:spcPts val="4060"/>
              </a:lnSpc>
            </a:pPr>
            <a:r>
              <a:rPr lang="en-US" sz="2900">
                <a:solidFill>
                  <a:srgbClr val="284009"/>
                </a:solidFill>
                <a:latin typeface="Montserrat"/>
                <a:ea typeface="Montserrat"/>
                <a:cs typeface="Montserrat"/>
                <a:sym typeface="Montserrat"/>
              </a:rPr>
              <a:t>PortSource: 41533,</a:t>
            </a:r>
          </a:p>
          <a:p>
            <a:pPr algn="l">
              <a:lnSpc>
                <a:spcPts val="4060"/>
              </a:lnSpc>
            </a:pPr>
            <a:r>
              <a:rPr lang="en-US" sz="2900">
                <a:solidFill>
                  <a:srgbClr val="284009"/>
                </a:solidFill>
                <a:latin typeface="Montserrat"/>
                <a:ea typeface="Montserrat"/>
                <a:cs typeface="Montserrat"/>
                <a:sym typeface="Montserrat"/>
              </a:rPr>
              <a:t>EventTimestamp: 1679135217.337871,</a:t>
            </a:r>
          </a:p>
          <a:p>
            <a:pPr algn="l">
              <a:lnSpc>
                <a:spcPts val="4060"/>
              </a:lnSpc>
            </a:pPr>
            <a:r>
              <a:rPr lang="en-US" sz="2900">
                <a:solidFill>
                  <a:srgbClr val="284009"/>
                </a:solidFill>
                <a:latin typeface="Montserrat"/>
                <a:ea typeface="Montserrat"/>
                <a:cs typeface="Montserrat"/>
                <a:sym typeface="Montserrat"/>
              </a:rPr>
              <a:t>IPDestination: 124.217.245.5,</a:t>
            </a:r>
          </a:p>
          <a:p>
            <a:pPr algn="l">
              <a:lnSpc>
                <a:spcPts val="4060"/>
              </a:lnSpc>
            </a:pPr>
            <a:r>
              <a:rPr lang="en-US" sz="2900">
                <a:solidFill>
                  <a:srgbClr val="284009"/>
                </a:solidFill>
                <a:latin typeface="Montserrat"/>
                <a:ea typeface="Montserrat"/>
                <a:cs typeface="Montserrat"/>
                <a:sym typeface="Montserrat"/>
              </a:rPr>
              <a:t>BytesSent: 18446744073709551615,</a:t>
            </a:r>
          </a:p>
          <a:p>
            <a:pPr algn="l">
              <a:lnSpc>
                <a:spcPts val="4060"/>
              </a:lnSpc>
            </a:pPr>
            <a:r>
              <a:rPr lang="en-US" sz="2900">
                <a:solidFill>
                  <a:srgbClr val="284009"/>
                </a:solidFill>
                <a:latin typeface="Montserrat"/>
                <a:ea typeface="Montserrat"/>
                <a:cs typeface="Montserrat"/>
                <a:sym typeface="Montserrat"/>
              </a:rPr>
              <a:t>Domain: -,</a:t>
            </a:r>
          </a:p>
          <a:p>
            <a:pPr algn="l">
              <a:lnSpc>
                <a:spcPts val="4060"/>
              </a:lnSpc>
            </a:pPr>
            <a:r>
              <a:rPr lang="en-US" sz="2900">
                <a:solidFill>
                  <a:srgbClr val="284009"/>
                </a:solidFill>
                <a:latin typeface="Montserrat"/>
                <a:ea typeface="Montserrat"/>
                <a:cs typeface="Montserrat"/>
                <a:sym typeface="Montserrat"/>
              </a:rPr>
              <a:t>IPSource: 10.162.129.196</a:t>
            </a:r>
          </a:p>
          <a:p>
            <a:pPr algn="l">
              <a:lnSpc>
                <a:spcPts val="4060"/>
              </a:lnSpc>
            </a:pPr>
            <a:r>
              <a:rPr lang="en-US" sz="2900">
                <a:solidFill>
                  <a:srgbClr val="284009"/>
                </a:solidFill>
                <a:latin typeface="Montserrat"/>
                <a:ea typeface="Montserrat"/>
                <a:cs typeface="Montserrat"/>
                <a:sym typeface="Montserrat"/>
              </a:rPr>
              <a:t>Duration: 186 seconds</a:t>
            </a:r>
          </a:p>
          <a:p>
            <a:pPr marL="0" lvl="0" indent="0" algn="l">
              <a:lnSpc>
                <a:spcPts val="4060"/>
              </a:lnSpc>
              <a:spcBef>
                <a:spcPct val="0"/>
              </a:spcBef>
            </a:pPr>
            <a:endParaRPr lang="en-US" sz="2900">
              <a:solidFill>
                <a:srgbClr val="284009"/>
              </a:solidFill>
              <a:latin typeface="Montserrat"/>
              <a:ea typeface="Montserrat"/>
              <a:cs typeface="Montserrat"/>
              <a:sym typeface="Montserrat"/>
            </a:endParaRPr>
          </a:p>
        </p:txBody>
      </p:sp>
      <p:sp>
        <p:nvSpPr>
          <p:cNvPr id="23" name="AutoShape 23"/>
          <p:cNvSpPr/>
          <p:nvPr/>
        </p:nvSpPr>
        <p:spPr>
          <a:xfrm>
            <a:off x="10162587" y="9731908"/>
            <a:ext cx="6492240" cy="0"/>
          </a:xfrm>
          <a:prstGeom prst="line">
            <a:avLst/>
          </a:prstGeom>
          <a:ln w="38100" cap="flat">
            <a:solidFill>
              <a:srgbClr val="AAFF3E"/>
            </a:solidFill>
            <a:prstDash val="solid"/>
            <a:headEnd type="none" w="sm" len="sm"/>
            <a:tailEnd type="triangle" w="lg" len="med"/>
          </a:ln>
        </p:spPr>
        <p:txBody>
          <a:bodyPr/>
          <a:lstStyle/>
          <a:p>
            <a:endParaRPr lang="en-US"/>
          </a:p>
        </p:txBody>
      </p:sp>
      <p:sp>
        <p:nvSpPr>
          <p:cNvPr id="24" name="Freeform 24"/>
          <p:cNvSpPr/>
          <p:nvPr/>
        </p:nvSpPr>
        <p:spPr>
          <a:xfrm>
            <a:off x="1339091" y="1205044"/>
            <a:ext cx="4059165" cy="9658055"/>
          </a:xfrm>
          <a:custGeom>
            <a:avLst/>
            <a:gdLst/>
            <a:ahLst/>
            <a:cxnLst/>
            <a:rect l="l" t="t" r="r" b="b"/>
            <a:pathLst>
              <a:path w="4059165" h="9658055">
                <a:moveTo>
                  <a:pt x="0" y="0"/>
                </a:moveTo>
                <a:lnTo>
                  <a:pt x="4059165" y="0"/>
                </a:lnTo>
                <a:lnTo>
                  <a:pt x="4059165" y="9658055"/>
                </a:lnTo>
                <a:lnTo>
                  <a:pt x="0" y="9658055"/>
                </a:lnTo>
                <a:lnTo>
                  <a:pt x="0" y="0"/>
                </a:lnTo>
                <a:close/>
              </a:path>
            </a:pathLst>
          </a:custGeom>
          <a:blipFill>
            <a:blip r:embed="rId2"/>
            <a:stretch>
              <a:fillRect t="-21007" r="-87504"/>
            </a:stretch>
          </a:blipFill>
        </p:spPr>
        <p:txBody>
          <a:bodyPr/>
          <a:lstStyle/>
          <a:p>
            <a:endParaRPr lang="en-US"/>
          </a:p>
        </p:txBody>
      </p:sp>
      <p:grpSp>
        <p:nvGrpSpPr>
          <p:cNvPr id="25" name="Group 25"/>
          <p:cNvGrpSpPr/>
          <p:nvPr/>
        </p:nvGrpSpPr>
        <p:grpSpPr>
          <a:xfrm>
            <a:off x="1620570" y="355456"/>
            <a:ext cx="3355780" cy="333375"/>
            <a:chOff x="0" y="0"/>
            <a:chExt cx="4474373" cy="444500"/>
          </a:xfrm>
        </p:grpSpPr>
        <p:grpSp>
          <p:nvGrpSpPr>
            <p:cNvPr id="26" name="Group 26"/>
            <p:cNvGrpSpPr/>
            <p:nvPr/>
          </p:nvGrpSpPr>
          <p:grpSpPr>
            <a:xfrm rot="5400000">
              <a:off x="-26425" y="48130"/>
              <a:ext cx="422795" cy="369945"/>
              <a:chOff x="0" y="0"/>
              <a:chExt cx="812800" cy="711200"/>
            </a:xfrm>
          </p:grpSpPr>
          <p:sp>
            <p:nvSpPr>
              <p:cNvPr id="27" name="Freeform 27"/>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AAFF3E"/>
              </a:solidFill>
            </p:spPr>
            <p:txBody>
              <a:bodyPr/>
              <a:lstStyle/>
              <a:p>
                <a:endParaRPr lang="en-US"/>
              </a:p>
            </p:txBody>
          </p:sp>
          <p:sp>
            <p:nvSpPr>
              <p:cNvPr id="28" name="TextBox 28"/>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sp>
          <p:nvSpPr>
            <p:cNvPr id="29" name="TextBox 29"/>
            <p:cNvSpPr txBox="1"/>
            <p:nvPr/>
          </p:nvSpPr>
          <p:spPr>
            <a:xfrm>
              <a:off x="496945" y="0"/>
              <a:ext cx="3977428" cy="444500"/>
            </a:xfrm>
            <a:prstGeom prst="rect">
              <a:avLst/>
            </a:prstGeom>
          </p:spPr>
          <p:txBody>
            <a:bodyPr lIns="0" tIns="0" rIns="0" bIns="0" rtlCol="0" anchor="t">
              <a:spAutoFit/>
            </a:bodyPr>
            <a:lstStyle/>
            <a:p>
              <a:pPr algn="l">
                <a:lnSpc>
                  <a:spcPts val="2685"/>
                </a:lnSpc>
              </a:pPr>
              <a:r>
                <a:rPr lang="en-US" sz="2237">
                  <a:solidFill>
                    <a:srgbClr val="FFFFFF"/>
                  </a:solidFill>
                  <a:latin typeface="HK Modular"/>
                  <a:ea typeface="HK Modular"/>
                  <a:cs typeface="HK Modular"/>
                  <a:sym typeface="HK Modular"/>
                </a:rPr>
                <a:t>OODA EXAMPLE</a:t>
              </a:r>
            </a:p>
          </p:txBody>
        </p:sp>
      </p:grpSp>
      <p:sp>
        <p:nvSpPr>
          <p:cNvPr id="30" name="AutoShape 30"/>
          <p:cNvSpPr/>
          <p:nvPr/>
        </p:nvSpPr>
        <p:spPr>
          <a:xfrm>
            <a:off x="10162587" y="9731908"/>
            <a:ext cx="6492240" cy="0"/>
          </a:xfrm>
          <a:prstGeom prst="line">
            <a:avLst/>
          </a:prstGeom>
          <a:ln w="38100" cap="flat">
            <a:solidFill>
              <a:srgbClr val="FFFFFF"/>
            </a:solidFill>
            <a:prstDash val="solid"/>
            <a:headEnd type="none" w="sm" len="sm"/>
            <a:tailEnd type="triangle" w="lg" len="med"/>
          </a:ln>
        </p:spPr>
        <p:txBody>
          <a:bodyP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1909">
                <a:alpha val="100000"/>
              </a:srgbClr>
            </a:gs>
            <a:gs pos="100000">
              <a:srgbClr val="73A65E">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22024" y="0"/>
            <a:ext cx="18415360" cy="10287000"/>
            <a:chOff x="0" y="0"/>
            <a:chExt cx="24553814" cy="13716000"/>
          </a:xfrm>
        </p:grpSpPr>
        <p:sp>
          <p:nvSpPr>
            <p:cNvPr id="3" name="AutoShape 3"/>
            <p:cNvSpPr/>
            <p:nvPr/>
          </p:nvSpPr>
          <p:spPr>
            <a:xfrm flipV="1">
              <a:off x="7" y="1358900"/>
              <a:ext cx="24384000" cy="0"/>
            </a:xfrm>
            <a:prstGeom prst="line">
              <a:avLst/>
            </a:prstGeom>
            <a:ln w="25400" cap="flat">
              <a:solidFill>
                <a:srgbClr val="FFFFFF"/>
              </a:solidFill>
              <a:prstDash val="solid"/>
              <a:headEnd type="none" w="sm" len="sm"/>
              <a:tailEnd type="none" w="sm" len="sm"/>
            </a:ln>
          </p:spPr>
          <p:txBody>
            <a:bodyPr/>
            <a:lstStyle/>
            <a:p>
              <a:endParaRPr lang="en-US"/>
            </a:p>
          </p:txBody>
        </p:sp>
        <p:sp>
          <p:nvSpPr>
            <p:cNvPr id="4" name="AutoShape 4"/>
            <p:cNvSpPr/>
            <p:nvPr/>
          </p:nvSpPr>
          <p:spPr>
            <a:xfrm flipH="1">
              <a:off x="1384307" y="0"/>
              <a:ext cx="0" cy="13716000"/>
            </a:xfrm>
            <a:prstGeom prst="line">
              <a:avLst/>
            </a:prstGeom>
            <a:ln w="25400" cap="flat">
              <a:solidFill>
                <a:srgbClr val="FFFFFF"/>
              </a:solidFill>
              <a:prstDash val="solid"/>
              <a:headEnd type="none" w="sm" len="sm"/>
              <a:tailEnd type="none" w="sm" len="sm"/>
            </a:ln>
          </p:spPr>
          <p:txBody>
            <a:bodyPr/>
            <a:lstStyle/>
            <a:p>
              <a:endParaRPr lang="en-US"/>
            </a:p>
          </p:txBody>
        </p:sp>
        <p:sp>
          <p:nvSpPr>
            <p:cNvPr id="5" name="AutoShape 5"/>
            <p:cNvSpPr/>
            <p:nvPr/>
          </p:nvSpPr>
          <p:spPr>
            <a:xfrm>
              <a:off x="23025107" y="0"/>
              <a:ext cx="0" cy="13716000"/>
            </a:xfrm>
            <a:prstGeom prst="line">
              <a:avLst/>
            </a:prstGeom>
            <a:ln w="25400" cap="flat">
              <a:solidFill>
                <a:srgbClr val="FFFFFF"/>
              </a:solidFill>
              <a:prstDash val="solid"/>
              <a:headEnd type="none" w="sm" len="sm"/>
              <a:tailEnd type="none" w="sm" len="sm"/>
            </a:ln>
          </p:spPr>
          <p:txBody>
            <a:bodyPr/>
            <a:lstStyle/>
            <a:p>
              <a:endParaRPr lang="en-US"/>
            </a:p>
          </p:txBody>
        </p:sp>
        <p:sp>
          <p:nvSpPr>
            <p:cNvPr id="6" name="AutoShape 6"/>
            <p:cNvSpPr/>
            <p:nvPr/>
          </p:nvSpPr>
          <p:spPr>
            <a:xfrm flipV="1">
              <a:off x="7" y="12331700"/>
              <a:ext cx="24553801" cy="12700"/>
            </a:xfrm>
            <a:prstGeom prst="line">
              <a:avLst/>
            </a:prstGeom>
            <a:ln w="25400" cap="flat">
              <a:solidFill>
                <a:srgbClr val="FFFFFF"/>
              </a:solidFill>
              <a:prstDash val="solid"/>
              <a:headEnd type="none" w="sm" len="sm"/>
              <a:tailEnd type="none" w="sm" len="sm"/>
            </a:ln>
          </p:spPr>
          <p:txBody>
            <a:bodyPr/>
            <a:lstStyle/>
            <a:p>
              <a:endParaRPr lang="en-US"/>
            </a:p>
          </p:txBody>
        </p:sp>
        <p:grpSp>
          <p:nvGrpSpPr>
            <p:cNvPr id="7" name="Group 7"/>
            <p:cNvGrpSpPr/>
            <p:nvPr/>
          </p:nvGrpSpPr>
          <p:grpSpPr>
            <a:xfrm rot="5400000">
              <a:off x="1354463" y="6649092"/>
              <a:ext cx="477503" cy="417815"/>
              <a:chOff x="0" y="0"/>
              <a:chExt cx="812800" cy="711200"/>
            </a:xfrm>
          </p:grpSpPr>
          <p:sp>
            <p:nvSpPr>
              <p:cNvPr id="8" name="Freeform 8"/>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en-US"/>
              </a:p>
            </p:txBody>
          </p:sp>
          <p:sp>
            <p:nvSpPr>
              <p:cNvPr id="9" name="TextBox 9"/>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grpSp>
          <p:nvGrpSpPr>
            <p:cNvPr id="10" name="Group 10"/>
            <p:cNvGrpSpPr/>
            <p:nvPr/>
          </p:nvGrpSpPr>
          <p:grpSpPr>
            <a:xfrm rot="-5400000">
              <a:off x="22577447" y="6649092"/>
              <a:ext cx="477503" cy="417815"/>
              <a:chOff x="0" y="0"/>
              <a:chExt cx="812800" cy="711200"/>
            </a:xfrm>
          </p:grpSpPr>
          <p:sp>
            <p:nvSpPr>
              <p:cNvPr id="11" name="Freeform 11"/>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en-US"/>
              </a:p>
            </p:txBody>
          </p:sp>
          <p:sp>
            <p:nvSpPr>
              <p:cNvPr id="12" name="TextBox 12"/>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grpSp>
          <p:nvGrpSpPr>
            <p:cNvPr id="13" name="Group 13"/>
            <p:cNvGrpSpPr/>
            <p:nvPr/>
          </p:nvGrpSpPr>
          <p:grpSpPr>
            <a:xfrm rot="-10800000">
              <a:off x="11953255" y="1371600"/>
              <a:ext cx="477503" cy="417815"/>
              <a:chOff x="0" y="0"/>
              <a:chExt cx="812800" cy="711200"/>
            </a:xfrm>
          </p:grpSpPr>
          <p:sp>
            <p:nvSpPr>
              <p:cNvPr id="14" name="Freeform 14"/>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en-US"/>
              </a:p>
            </p:txBody>
          </p:sp>
          <p:sp>
            <p:nvSpPr>
              <p:cNvPr id="15" name="TextBox 15"/>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grpSp>
          <p:nvGrpSpPr>
            <p:cNvPr id="16" name="Group 16"/>
            <p:cNvGrpSpPr/>
            <p:nvPr/>
          </p:nvGrpSpPr>
          <p:grpSpPr>
            <a:xfrm>
              <a:off x="11953255" y="11913885"/>
              <a:ext cx="477503" cy="417815"/>
              <a:chOff x="0" y="0"/>
              <a:chExt cx="812800" cy="711200"/>
            </a:xfrm>
          </p:grpSpPr>
          <p:sp>
            <p:nvSpPr>
              <p:cNvPr id="17" name="Freeform 17"/>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en-US"/>
              </a:p>
            </p:txBody>
          </p:sp>
          <p:sp>
            <p:nvSpPr>
              <p:cNvPr id="18" name="TextBox 18"/>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grpSp>
      <p:grpSp>
        <p:nvGrpSpPr>
          <p:cNvPr id="19" name="Group 19"/>
          <p:cNvGrpSpPr/>
          <p:nvPr/>
        </p:nvGrpSpPr>
        <p:grpSpPr>
          <a:xfrm>
            <a:off x="5853687" y="1409140"/>
            <a:ext cx="10985455" cy="7468720"/>
            <a:chOff x="0" y="0"/>
            <a:chExt cx="2893288" cy="1967070"/>
          </a:xfrm>
        </p:grpSpPr>
        <p:sp>
          <p:nvSpPr>
            <p:cNvPr id="20" name="Freeform 20"/>
            <p:cNvSpPr/>
            <p:nvPr/>
          </p:nvSpPr>
          <p:spPr>
            <a:xfrm>
              <a:off x="0" y="0"/>
              <a:ext cx="2893289" cy="1967070"/>
            </a:xfrm>
            <a:custGeom>
              <a:avLst/>
              <a:gdLst/>
              <a:ahLst/>
              <a:cxnLst/>
              <a:rect l="l" t="t" r="r" b="b"/>
              <a:pathLst>
                <a:path w="2893289" h="1967070">
                  <a:moveTo>
                    <a:pt x="0" y="0"/>
                  </a:moveTo>
                  <a:lnTo>
                    <a:pt x="2893289" y="0"/>
                  </a:lnTo>
                  <a:lnTo>
                    <a:pt x="2893289" y="1967070"/>
                  </a:lnTo>
                  <a:lnTo>
                    <a:pt x="0" y="1967070"/>
                  </a:lnTo>
                  <a:close/>
                </a:path>
              </a:pathLst>
            </a:custGeom>
            <a:solidFill>
              <a:srgbClr val="AAFF3E"/>
            </a:solidFill>
            <a:ln w="38100" cap="sq">
              <a:solidFill>
                <a:srgbClr val="FFFFFF"/>
              </a:solidFill>
              <a:prstDash val="solid"/>
              <a:miter/>
            </a:ln>
          </p:spPr>
          <p:txBody>
            <a:bodyPr/>
            <a:lstStyle/>
            <a:p>
              <a:endParaRPr lang="en-US"/>
            </a:p>
          </p:txBody>
        </p:sp>
        <p:sp>
          <p:nvSpPr>
            <p:cNvPr id="21" name="TextBox 21"/>
            <p:cNvSpPr txBox="1"/>
            <p:nvPr/>
          </p:nvSpPr>
          <p:spPr>
            <a:xfrm>
              <a:off x="0" y="-9525"/>
              <a:ext cx="2893288" cy="1976595"/>
            </a:xfrm>
            <a:prstGeom prst="rect">
              <a:avLst/>
            </a:prstGeom>
          </p:spPr>
          <p:txBody>
            <a:bodyPr lIns="50800" tIns="50800" rIns="50800" bIns="50800" rtlCol="0" anchor="ctr"/>
            <a:lstStyle/>
            <a:p>
              <a:pPr marL="0" lvl="0" indent="0" algn="l">
                <a:lnSpc>
                  <a:spcPts val="4080"/>
                </a:lnSpc>
                <a:spcBef>
                  <a:spcPct val="0"/>
                </a:spcBef>
              </a:pPr>
              <a:endParaRPr/>
            </a:p>
          </p:txBody>
        </p:sp>
      </p:grpSp>
      <p:sp>
        <p:nvSpPr>
          <p:cNvPr id="22" name="TextBox 22"/>
          <p:cNvSpPr txBox="1"/>
          <p:nvPr/>
        </p:nvSpPr>
        <p:spPr>
          <a:xfrm>
            <a:off x="6089720" y="4250577"/>
            <a:ext cx="10221052" cy="1517015"/>
          </a:xfrm>
          <a:prstGeom prst="rect">
            <a:avLst/>
          </a:prstGeom>
        </p:spPr>
        <p:txBody>
          <a:bodyPr lIns="0" tIns="0" rIns="0" bIns="0" rtlCol="0" anchor="t">
            <a:spAutoFit/>
          </a:bodyPr>
          <a:lstStyle/>
          <a:p>
            <a:pPr algn="l">
              <a:lnSpc>
                <a:spcPts val="4060"/>
              </a:lnSpc>
            </a:pPr>
            <a:r>
              <a:rPr lang="en-US" sz="2900">
                <a:solidFill>
                  <a:srgbClr val="284009"/>
                </a:solidFill>
                <a:latin typeface="Montserrat"/>
                <a:ea typeface="Montserrat"/>
                <a:cs typeface="Montserrat"/>
                <a:sym typeface="Montserrat"/>
              </a:rPr>
              <a:t>/usr/bin/ssh -Nf -o StrictHostKeyChecking=no -i ~/.ssh/id_rsa_hello </a:t>
            </a:r>
          </a:p>
          <a:p>
            <a:pPr marL="0" lvl="0" indent="0" algn="l">
              <a:lnSpc>
                <a:spcPts val="4060"/>
              </a:lnSpc>
              <a:spcBef>
                <a:spcPct val="0"/>
              </a:spcBef>
            </a:pPr>
            <a:r>
              <a:rPr lang="en-US" sz="2900">
                <a:solidFill>
                  <a:srgbClr val="284009"/>
                </a:solidFill>
                <a:latin typeface="Montserrat"/>
                <a:ea typeface="Montserrat"/>
                <a:cs typeface="Montserrat"/>
                <a:sym typeface="Montserrat"/>
              </a:rPr>
              <a:t>-R 2030:127.0.0.1:2030 admin@34.220.1.1</a:t>
            </a:r>
          </a:p>
        </p:txBody>
      </p:sp>
      <p:sp>
        <p:nvSpPr>
          <p:cNvPr id="23" name="AutoShape 23"/>
          <p:cNvSpPr/>
          <p:nvPr/>
        </p:nvSpPr>
        <p:spPr>
          <a:xfrm>
            <a:off x="10162587" y="9731908"/>
            <a:ext cx="6492240" cy="0"/>
          </a:xfrm>
          <a:prstGeom prst="line">
            <a:avLst/>
          </a:prstGeom>
          <a:ln w="38100" cap="flat">
            <a:solidFill>
              <a:srgbClr val="AAFF3E"/>
            </a:solidFill>
            <a:prstDash val="solid"/>
            <a:headEnd type="none" w="sm" len="sm"/>
            <a:tailEnd type="triangle" w="lg" len="med"/>
          </a:ln>
        </p:spPr>
        <p:txBody>
          <a:bodyPr/>
          <a:lstStyle/>
          <a:p>
            <a:endParaRPr lang="en-US"/>
          </a:p>
        </p:txBody>
      </p:sp>
      <p:sp>
        <p:nvSpPr>
          <p:cNvPr id="24" name="Freeform 24"/>
          <p:cNvSpPr/>
          <p:nvPr/>
        </p:nvSpPr>
        <p:spPr>
          <a:xfrm>
            <a:off x="1339091" y="1205044"/>
            <a:ext cx="4059165" cy="9658055"/>
          </a:xfrm>
          <a:custGeom>
            <a:avLst/>
            <a:gdLst/>
            <a:ahLst/>
            <a:cxnLst/>
            <a:rect l="l" t="t" r="r" b="b"/>
            <a:pathLst>
              <a:path w="4059165" h="9658055">
                <a:moveTo>
                  <a:pt x="0" y="0"/>
                </a:moveTo>
                <a:lnTo>
                  <a:pt x="4059165" y="0"/>
                </a:lnTo>
                <a:lnTo>
                  <a:pt x="4059165" y="9658055"/>
                </a:lnTo>
                <a:lnTo>
                  <a:pt x="0" y="9658055"/>
                </a:lnTo>
                <a:lnTo>
                  <a:pt x="0" y="0"/>
                </a:lnTo>
                <a:close/>
              </a:path>
            </a:pathLst>
          </a:custGeom>
          <a:blipFill>
            <a:blip r:embed="rId2"/>
            <a:stretch>
              <a:fillRect t="-21007" r="-87504"/>
            </a:stretch>
          </a:blipFill>
        </p:spPr>
        <p:txBody>
          <a:bodyPr/>
          <a:lstStyle/>
          <a:p>
            <a:endParaRPr lang="en-US"/>
          </a:p>
        </p:txBody>
      </p:sp>
      <p:grpSp>
        <p:nvGrpSpPr>
          <p:cNvPr id="25" name="Group 25"/>
          <p:cNvGrpSpPr/>
          <p:nvPr/>
        </p:nvGrpSpPr>
        <p:grpSpPr>
          <a:xfrm>
            <a:off x="1620570" y="355456"/>
            <a:ext cx="3355780" cy="333375"/>
            <a:chOff x="0" y="0"/>
            <a:chExt cx="4474373" cy="444500"/>
          </a:xfrm>
        </p:grpSpPr>
        <p:grpSp>
          <p:nvGrpSpPr>
            <p:cNvPr id="26" name="Group 26"/>
            <p:cNvGrpSpPr/>
            <p:nvPr/>
          </p:nvGrpSpPr>
          <p:grpSpPr>
            <a:xfrm rot="5400000">
              <a:off x="-26425" y="48130"/>
              <a:ext cx="422795" cy="369945"/>
              <a:chOff x="0" y="0"/>
              <a:chExt cx="812800" cy="711200"/>
            </a:xfrm>
          </p:grpSpPr>
          <p:sp>
            <p:nvSpPr>
              <p:cNvPr id="27" name="Freeform 27"/>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AAFF3E"/>
              </a:solidFill>
            </p:spPr>
            <p:txBody>
              <a:bodyPr/>
              <a:lstStyle/>
              <a:p>
                <a:endParaRPr lang="en-US"/>
              </a:p>
            </p:txBody>
          </p:sp>
          <p:sp>
            <p:nvSpPr>
              <p:cNvPr id="28" name="TextBox 28"/>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sp>
          <p:nvSpPr>
            <p:cNvPr id="29" name="TextBox 29"/>
            <p:cNvSpPr txBox="1"/>
            <p:nvPr/>
          </p:nvSpPr>
          <p:spPr>
            <a:xfrm>
              <a:off x="496945" y="0"/>
              <a:ext cx="3977428" cy="444500"/>
            </a:xfrm>
            <a:prstGeom prst="rect">
              <a:avLst/>
            </a:prstGeom>
          </p:spPr>
          <p:txBody>
            <a:bodyPr lIns="0" tIns="0" rIns="0" bIns="0" rtlCol="0" anchor="t">
              <a:spAutoFit/>
            </a:bodyPr>
            <a:lstStyle/>
            <a:p>
              <a:pPr algn="l">
                <a:lnSpc>
                  <a:spcPts val="2685"/>
                </a:lnSpc>
              </a:pPr>
              <a:r>
                <a:rPr lang="en-US" sz="2237">
                  <a:solidFill>
                    <a:srgbClr val="FFFFFF"/>
                  </a:solidFill>
                  <a:latin typeface="HK Modular"/>
                  <a:ea typeface="HK Modular"/>
                  <a:cs typeface="HK Modular"/>
                  <a:sym typeface="HK Modular"/>
                </a:rPr>
                <a:t>OODA EXAMPLE</a:t>
              </a:r>
            </a:p>
          </p:txBody>
        </p:sp>
      </p:grpSp>
      <p:sp>
        <p:nvSpPr>
          <p:cNvPr id="30" name="AutoShape 30"/>
          <p:cNvSpPr/>
          <p:nvPr/>
        </p:nvSpPr>
        <p:spPr>
          <a:xfrm>
            <a:off x="10162587" y="9731908"/>
            <a:ext cx="6492240" cy="0"/>
          </a:xfrm>
          <a:prstGeom prst="line">
            <a:avLst/>
          </a:prstGeom>
          <a:ln w="38100" cap="flat">
            <a:solidFill>
              <a:srgbClr val="FFFFFF"/>
            </a:solidFill>
            <a:prstDash val="solid"/>
            <a:headEnd type="none" w="sm" len="sm"/>
            <a:tailEnd type="triangle" w="lg" len="med"/>
          </a:ln>
        </p:spPr>
        <p:txBody>
          <a:bodyP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1909">
                <a:alpha val="100000"/>
              </a:srgbClr>
            </a:gs>
            <a:gs pos="100000">
              <a:srgbClr val="73A65E">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22024" y="0"/>
            <a:ext cx="18415360" cy="10287000"/>
            <a:chOff x="0" y="0"/>
            <a:chExt cx="24553814" cy="13716000"/>
          </a:xfrm>
        </p:grpSpPr>
        <p:sp>
          <p:nvSpPr>
            <p:cNvPr id="3" name="AutoShape 3"/>
            <p:cNvSpPr/>
            <p:nvPr/>
          </p:nvSpPr>
          <p:spPr>
            <a:xfrm flipV="1">
              <a:off x="7" y="1358900"/>
              <a:ext cx="24384000" cy="0"/>
            </a:xfrm>
            <a:prstGeom prst="line">
              <a:avLst/>
            </a:prstGeom>
            <a:ln w="25400" cap="flat">
              <a:solidFill>
                <a:srgbClr val="FFFFFF"/>
              </a:solidFill>
              <a:prstDash val="solid"/>
              <a:headEnd type="none" w="sm" len="sm"/>
              <a:tailEnd type="none" w="sm" len="sm"/>
            </a:ln>
          </p:spPr>
          <p:txBody>
            <a:bodyPr/>
            <a:lstStyle/>
            <a:p>
              <a:endParaRPr lang="en-US"/>
            </a:p>
          </p:txBody>
        </p:sp>
        <p:sp>
          <p:nvSpPr>
            <p:cNvPr id="4" name="AutoShape 4"/>
            <p:cNvSpPr/>
            <p:nvPr/>
          </p:nvSpPr>
          <p:spPr>
            <a:xfrm flipH="1">
              <a:off x="1384307" y="0"/>
              <a:ext cx="0" cy="13716000"/>
            </a:xfrm>
            <a:prstGeom prst="line">
              <a:avLst/>
            </a:prstGeom>
            <a:ln w="25400" cap="flat">
              <a:solidFill>
                <a:srgbClr val="FFFFFF"/>
              </a:solidFill>
              <a:prstDash val="solid"/>
              <a:headEnd type="none" w="sm" len="sm"/>
              <a:tailEnd type="none" w="sm" len="sm"/>
            </a:ln>
          </p:spPr>
          <p:txBody>
            <a:bodyPr/>
            <a:lstStyle/>
            <a:p>
              <a:endParaRPr lang="en-US"/>
            </a:p>
          </p:txBody>
        </p:sp>
        <p:sp>
          <p:nvSpPr>
            <p:cNvPr id="5" name="AutoShape 5"/>
            <p:cNvSpPr/>
            <p:nvPr/>
          </p:nvSpPr>
          <p:spPr>
            <a:xfrm>
              <a:off x="23025107" y="0"/>
              <a:ext cx="0" cy="13716000"/>
            </a:xfrm>
            <a:prstGeom prst="line">
              <a:avLst/>
            </a:prstGeom>
            <a:ln w="25400" cap="flat">
              <a:solidFill>
                <a:srgbClr val="FFFFFF"/>
              </a:solidFill>
              <a:prstDash val="solid"/>
              <a:headEnd type="none" w="sm" len="sm"/>
              <a:tailEnd type="none" w="sm" len="sm"/>
            </a:ln>
          </p:spPr>
          <p:txBody>
            <a:bodyPr/>
            <a:lstStyle/>
            <a:p>
              <a:endParaRPr lang="en-US"/>
            </a:p>
          </p:txBody>
        </p:sp>
        <p:sp>
          <p:nvSpPr>
            <p:cNvPr id="6" name="AutoShape 6"/>
            <p:cNvSpPr/>
            <p:nvPr/>
          </p:nvSpPr>
          <p:spPr>
            <a:xfrm flipV="1">
              <a:off x="7" y="12331700"/>
              <a:ext cx="24553801" cy="12700"/>
            </a:xfrm>
            <a:prstGeom prst="line">
              <a:avLst/>
            </a:prstGeom>
            <a:ln w="25400" cap="flat">
              <a:solidFill>
                <a:srgbClr val="FFFFFF"/>
              </a:solidFill>
              <a:prstDash val="solid"/>
              <a:headEnd type="none" w="sm" len="sm"/>
              <a:tailEnd type="none" w="sm" len="sm"/>
            </a:ln>
          </p:spPr>
          <p:txBody>
            <a:bodyPr/>
            <a:lstStyle/>
            <a:p>
              <a:endParaRPr lang="en-US"/>
            </a:p>
          </p:txBody>
        </p:sp>
        <p:grpSp>
          <p:nvGrpSpPr>
            <p:cNvPr id="7" name="Group 7"/>
            <p:cNvGrpSpPr/>
            <p:nvPr/>
          </p:nvGrpSpPr>
          <p:grpSpPr>
            <a:xfrm rot="5400000">
              <a:off x="1354463" y="6649092"/>
              <a:ext cx="477503" cy="417815"/>
              <a:chOff x="0" y="0"/>
              <a:chExt cx="812800" cy="711200"/>
            </a:xfrm>
          </p:grpSpPr>
          <p:sp>
            <p:nvSpPr>
              <p:cNvPr id="8" name="Freeform 8"/>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en-US"/>
              </a:p>
            </p:txBody>
          </p:sp>
          <p:sp>
            <p:nvSpPr>
              <p:cNvPr id="9" name="TextBox 9"/>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grpSp>
          <p:nvGrpSpPr>
            <p:cNvPr id="10" name="Group 10"/>
            <p:cNvGrpSpPr/>
            <p:nvPr/>
          </p:nvGrpSpPr>
          <p:grpSpPr>
            <a:xfrm rot="-5400000">
              <a:off x="22577447" y="6649092"/>
              <a:ext cx="477503" cy="417815"/>
              <a:chOff x="0" y="0"/>
              <a:chExt cx="812800" cy="711200"/>
            </a:xfrm>
          </p:grpSpPr>
          <p:sp>
            <p:nvSpPr>
              <p:cNvPr id="11" name="Freeform 11"/>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en-US"/>
              </a:p>
            </p:txBody>
          </p:sp>
          <p:sp>
            <p:nvSpPr>
              <p:cNvPr id="12" name="TextBox 12"/>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grpSp>
          <p:nvGrpSpPr>
            <p:cNvPr id="13" name="Group 13"/>
            <p:cNvGrpSpPr/>
            <p:nvPr/>
          </p:nvGrpSpPr>
          <p:grpSpPr>
            <a:xfrm rot="-10800000">
              <a:off x="11953255" y="1371600"/>
              <a:ext cx="477503" cy="417815"/>
              <a:chOff x="0" y="0"/>
              <a:chExt cx="812800" cy="711200"/>
            </a:xfrm>
          </p:grpSpPr>
          <p:sp>
            <p:nvSpPr>
              <p:cNvPr id="14" name="Freeform 14"/>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en-US"/>
              </a:p>
            </p:txBody>
          </p:sp>
          <p:sp>
            <p:nvSpPr>
              <p:cNvPr id="15" name="TextBox 15"/>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grpSp>
          <p:nvGrpSpPr>
            <p:cNvPr id="16" name="Group 16"/>
            <p:cNvGrpSpPr/>
            <p:nvPr/>
          </p:nvGrpSpPr>
          <p:grpSpPr>
            <a:xfrm>
              <a:off x="11953255" y="11913885"/>
              <a:ext cx="477503" cy="417815"/>
              <a:chOff x="0" y="0"/>
              <a:chExt cx="812800" cy="711200"/>
            </a:xfrm>
          </p:grpSpPr>
          <p:sp>
            <p:nvSpPr>
              <p:cNvPr id="17" name="Freeform 17"/>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en-US"/>
              </a:p>
            </p:txBody>
          </p:sp>
          <p:sp>
            <p:nvSpPr>
              <p:cNvPr id="18" name="TextBox 18"/>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grpSp>
      <p:grpSp>
        <p:nvGrpSpPr>
          <p:cNvPr id="19" name="Group 19"/>
          <p:cNvGrpSpPr/>
          <p:nvPr/>
        </p:nvGrpSpPr>
        <p:grpSpPr>
          <a:xfrm>
            <a:off x="5853687" y="1409140"/>
            <a:ext cx="10985455" cy="7468720"/>
            <a:chOff x="0" y="0"/>
            <a:chExt cx="2893288" cy="1967070"/>
          </a:xfrm>
        </p:grpSpPr>
        <p:sp>
          <p:nvSpPr>
            <p:cNvPr id="20" name="Freeform 20"/>
            <p:cNvSpPr/>
            <p:nvPr/>
          </p:nvSpPr>
          <p:spPr>
            <a:xfrm>
              <a:off x="0" y="0"/>
              <a:ext cx="2893289" cy="1967070"/>
            </a:xfrm>
            <a:custGeom>
              <a:avLst/>
              <a:gdLst/>
              <a:ahLst/>
              <a:cxnLst/>
              <a:rect l="l" t="t" r="r" b="b"/>
              <a:pathLst>
                <a:path w="2893289" h="1967070">
                  <a:moveTo>
                    <a:pt x="0" y="0"/>
                  </a:moveTo>
                  <a:lnTo>
                    <a:pt x="2893289" y="0"/>
                  </a:lnTo>
                  <a:lnTo>
                    <a:pt x="2893289" y="1967070"/>
                  </a:lnTo>
                  <a:lnTo>
                    <a:pt x="0" y="1967070"/>
                  </a:lnTo>
                  <a:close/>
                </a:path>
              </a:pathLst>
            </a:custGeom>
            <a:solidFill>
              <a:srgbClr val="AAFF3E"/>
            </a:solidFill>
            <a:ln w="38100" cap="sq">
              <a:solidFill>
                <a:srgbClr val="FFFFFF"/>
              </a:solidFill>
              <a:prstDash val="solid"/>
              <a:miter/>
            </a:ln>
          </p:spPr>
          <p:txBody>
            <a:bodyPr/>
            <a:lstStyle/>
            <a:p>
              <a:endParaRPr lang="en-US"/>
            </a:p>
          </p:txBody>
        </p:sp>
        <p:sp>
          <p:nvSpPr>
            <p:cNvPr id="21" name="TextBox 21"/>
            <p:cNvSpPr txBox="1"/>
            <p:nvPr/>
          </p:nvSpPr>
          <p:spPr>
            <a:xfrm>
              <a:off x="0" y="-9525"/>
              <a:ext cx="2893288" cy="1976595"/>
            </a:xfrm>
            <a:prstGeom prst="rect">
              <a:avLst/>
            </a:prstGeom>
          </p:spPr>
          <p:txBody>
            <a:bodyPr lIns="50800" tIns="50800" rIns="50800" bIns="50800" rtlCol="0" anchor="ctr"/>
            <a:lstStyle/>
            <a:p>
              <a:pPr marL="0" lvl="0" indent="0" algn="l">
                <a:lnSpc>
                  <a:spcPts val="4080"/>
                </a:lnSpc>
                <a:spcBef>
                  <a:spcPct val="0"/>
                </a:spcBef>
              </a:pPr>
              <a:endParaRPr/>
            </a:p>
          </p:txBody>
        </p:sp>
      </p:grpSp>
      <p:sp>
        <p:nvSpPr>
          <p:cNvPr id="22" name="AutoShape 22"/>
          <p:cNvSpPr/>
          <p:nvPr/>
        </p:nvSpPr>
        <p:spPr>
          <a:xfrm>
            <a:off x="10162587" y="9731908"/>
            <a:ext cx="6492240" cy="0"/>
          </a:xfrm>
          <a:prstGeom prst="line">
            <a:avLst/>
          </a:prstGeom>
          <a:ln w="38100" cap="flat">
            <a:solidFill>
              <a:srgbClr val="AAFF3E"/>
            </a:solidFill>
            <a:prstDash val="solid"/>
            <a:headEnd type="none" w="sm" len="sm"/>
            <a:tailEnd type="triangle" w="lg" len="med"/>
          </a:ln>
        </p:spPr>
        <p:txBody>
          <a:bodyPr/>
          <a:lstStyle/>
          <a:p>
            <a:endParaRPr lang="en-US"/>
          </a:p>
        </p:txBody>
      </p:sp>
      <p:grpSp>
        <p:nvGrpSpPr>
          <p:cNvPr id="23" name="Group 23"/>
          <p:cNvGrpSpPr/>
          <p:nvPr/>
        </p:nvGrpSpPr>
        <p:grpSpPr>
          <a:xfrm>
            <a:off x="1620570" y="355456"/>
            <a:ext cx="3355780" cy="333375"/>
            <a:chOff x="0" y="0"/>
            <a:chExt cx="4474373" cy="444500"/>
          </a:xfrm>
        </p:grpSpPr>
        <p:grpSp>
          <p:nvGrpSpPr>
            <p:cNvPr id="24" name="Group 24"/>
            <p:cNvGrpSpPr/>
            <p:nvPr/>
          </p:nvGrpSpPr>
          <p:grpSpPr>
            <a:xfrm rot="5400000">
              <a:off x="-26425" y="48130"/>
              <a:ext cx="422795" cy="369945"/>
              <a:chOff x="0" y="0"/>
              <a:chExt cx="812800" cy="711200"/>
            </a:xfrm>
          </p:grpSpPr>
          <p:sp>
            <p:nvSpPr>
              <p:cNvPr id="25" name="Freeform 25"/>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AAFF3E"/>
              </a:solidFill>
            </p:spPr>
            <p:txBody>
              <a:bodyPr/>
              <a:lstStyle/>
              <a:p>
                <a:endParaRPr lang="en-US"/>
              </a:p>
            </p:txBody>
          </p:sp>
          <p:sp>
            <p:nvSpPr>
              <p:cNvPr id="26" name="TextBox 26"/>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sp>
          <p:nvSpPr>
            <p:cNvPr id="27" name="TextBox 27"/>
            <p:cNvSpPr txBox="1"/>
            <p:nvPr/>
          </p:nvSpPr>
          <p:spPr>
            <a:xfrm>
              <a:off x="496945" y="0"/>
              <a:ext cx="3977428" cy="444500"/>
            </a:xfrm>
            <a:prstGeom prst="rect">
              <a:avLst/>
            </a:prstGeom>
          </p:spPr>
          <p:txBody>
            <a:bodyPr lIns="0" tIns="0" rIns="0" bIns="0" rtlCol="0" anchor="t">
              <a:spAutoFit/>
            </a:bodyPr>
            <a:lstStyle/>
            <a:p>
              <a:pPr algn="l">
                <a:lnSpc>
                  <a:spcPts val="2685"/>
                </a:lnSpc>
              </a:pPr>
              <a:r>
                <a:rPr lang="en-US" sz="2237">
                  <a:solidFill>
                    <a:srgbClr val="FFFFFF"/>
                  </a:solidFill>
                  <a:latin typeface="HK Modular"/>
                  <a:ea typeface="HK Modular"/>
                  <a:cs typeface="HK Modular"/>
                  <a:sym typeface="HK Modular"/>
                </a:rPr>
                <a:t>OODA EXAMPLE</a:t>
              </a:r>
            </a:p>
          </p:txBody>
        </p:sp>
      </p:grpSp>
      <p:sp>
        <p:nvSpPr>
          <p:cNvPr id="28" name="AutoShape 28"/>
          <p:cNvSpPr/>
          <p:nvPr/>
        </p:nvSpPr>
        <p:spPr>
          <a:xfrm>
            <a:off x="10162587" y="9731908"/>
            <a:ext cx="6492240" cy="0"/>
          </a:xfrm>
          <a:prstGeom prst="line">
            <a:avLst/>
          </a:prstGeom>
          <a:ln w="38100" cap="flat">
            <a:solidFill>
              <a:srgbClr val="FFFFFF"/>
            </a:solidFill>
            <a:prstDash val="solid"/>
            <a:headEnd type="none" w="sm" len="sm"/>
            <a:tailEnd type="triangle" w="lg" len="med"/>
          </a:ln>
        </p:spPr>
        <p:txBody>
          <a:bodyPr/>
          <a:lstStyle/>
          <a:p>
            <a:endParaRPr lang="en-US"/>
          </a:p>
        </p:txBody>
      </p:sp>
      <p:sp>
        <p:nvSpPr>
          <p:cNvPr id="29" name="Freeform 29"/>
          <p:cNvSpPr/>
          <p:nvPr/>
        </p:nvSpPr>
        <p:spPr>
          <a:xfrm>
            <a:off x="1721674" y="1028700"/>
            <a:ext cx="15016060" cy="8964176"/>
          </a:xfrm>
          <a:custGeom>
            <a:avLst/>
            <a:gdLst/>
            <a:ahLst/>
            <a:cxnLst/>
            <a:rect l="l" t="t" r="r" b="b"/>
            <a:pathLst>
              <a:path w="15016060" h="8964176">
                <a:moveTo>
                  <a:pt x="0" y="0"/>
                </a:moveTo>
                <a:lnTo>
                  <a:pt x="15016060" y="0"/>
                </a:lnTo>
                <a:lnTo>
                  <a:pt x="15016060" y="8964176"/>
                </a:lnTo>
                <a:lnTo>
                  <a:pt x="0" y="8964176"/>
                </a:lnTo>
                <a:lnTo>
                  <a:pt x="0" y="0"/>
                </a:lnTo>
                <a:close/>
              </a:path>
            </a:pathLst>
          </a:custGeom>
          <a:blipFill>
            <a:blip r:embed="rId2"/>
            <a:stretch>
              <a:fillRect r="-121"/>
            </a:stretch>
          </a:blipFill>
        </p:spPr>
        <p:txBody>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1909">
                <a:alpha val="100000"/>
              </a:srgbClr>
            </a:gs>
            <a:gs pos="100000">
              <a:srgbClr val="73A65E">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0" y="0"/>
            <a:ext cx="18415360" cy="10287000"/>
            <a:chOff x="0" y="0"/>
            <a:chExt cx="24553814" cy="13716000"/>
          </a:xfrm>
        </p:grpSpPr>
        <p:sp>
          <p:nvSpPr>
            <p:cNvPr id="3" name="AutoShape 3"/>
            <p:cNvSpPr/>
            <p:nvPr/>
          </p:nvSpPr>
          <p:spPr>
            <a:xfrm flipV="1">
              <a:off x="7" y="1358900"/>
              <a:ext cx="24384000" cy="0"/>
            </a:xfrm>
            <a:prstGeom prst="line">
              <a:avLst/>
            </a:prstGeom>
            <a:ln w="25400" cap="flat">
              <a:solidFill>
                <a:srgbClr val="FFFFFF"/>
              </a:solidFill>
              <a:prstDash val="solid"/>
              <a:headEnd type="none" w="sm" len="sm"/>
              <a:tailEnd type="none" w="sm" len="sm"/>
            </a:ln>
          </p:spPr>
          <p:txBody>
            <a:bodyPr/>
            <a:lstStyle/>
            <a:p>
              <a:endParaRPr lang="en-US"/>
            </a:p>
          </p:txBody>
        </p:sp>
        <p:sp>
          <p:nvSpPr>
            <p:cNvPr id="4" name="AutoShape 4"/>
            <p:cNvSpPr/>
            <p:nvPr/>
          </p:nvSpPr>
          <p:spPr>
            <a:xfrm flipH="1">
              <a:off x="1384307" y="0"/>
              <a:ext cx="0" cy="13716000"/>
            </a:xfrm>
            <a:prstGeom prst="line">
              <a:avLst/>
            </a:prstGeom>
            <a:ln w="25400" cap="flat">
              <a:solidFill>
                <a:srgbClr val="FFFFFF"/>
              </a:solidFill>
              <a:prstDash val="solid"/>
              <a:headEnd type="none" w="sm" len="sm"/>
              <a:tailEnd type="none" w="sm" len="sm"/>
            </a:ln>
          </p:spPr>
          <p:txBody>
            <a:bodyPr/>
            <a:lstStyle/>
            <a:p>
              <a:endParaRPr lang="en-US"/>
            </a:p>
          </p:txBody>
        </p:sp>
        <p:sp>
          <p:nvSpPr>
            <p:cNvPr id="5" name="AutoShape 5"/>
            <p:cNvSpPr/>
            <p:nvPr/>
          </p:nvSpPr>
          <p:spPr>
            <a:xfrm>
              <a:off x="23025107" y="0"/>
              <a:ext cx="0" cy="13716000"/>
            </a:xfrm>
            <a:prstGeom prst="line">
              <a:avLst/>
            </a:prstGeom>
            <a:ln w="25400" cap="flat">
              <a:solidFill>
                <a:srgbClr val="FFFFFF"/>
              </a:solidFill>
              <a:prstDash val="solid"/>
              <a:headEnd type="none" w="sm" len="sm"/>
              <a:tailEnd type="none" w="sm" len="sm"/>
            </a:ln>
          </p:spPr>
          <p:txBody>
            <a:bodyPr/>
            <a:lstStyle/>
            <a:p>
              <a:endParaRPr lang="en-US"/>
            </a:p>
          </p:txBody>
        </p:sp>
        <p:sp>
          <p:nvSpPr>
            <p:cNvPr id="6" name="AutoShape 6"/>
            <p:cNvSpPr/>
            <p:nvPr/>
          </p:nvSpPr>
          <p:spPr>
            <a:xfrm flipV="1">
              <a:off x="7" y="12331700"/>
              <a:ext cx="24553801" cy="12700"/>
            </a:xfrm>
            <a:prstGeom prst="line">
              <a:avLst/>
            </a:prstGeom>
            <a:ln w="25400" cap="flat">
              <a:solidFill>
                <a:srgbClr val="FFFFFF"/>
              </a:solidFill>
              <a:prstDash val="solid"/>
              <a:headEnd type="none" w="sm" len="sm"/>
              <a:tailEnd type="none" w="sm" len="sm"/>
            </a:ln>
          </p:spPr>
          <p:txBody>
            <a:bodyPr/>
            <a:lstStyle/>
            <a:p>
              <a:endParaRPr lang="en-US"/>
            </a:p>
          </p:txBody>
        </p:sp>
        <p:grpSp>
          <p:nvGrpSpPr>
            <p:cNvPr id="7" name="Group 7"/>
            <p:cNvGrpSpPr/>
            <p:nvPr/>
          </p:nvGrpSpPr>
          <p:grpSpPr>
            <a:xfrm rot="5400000">
              <a:off x="1354463" y="6649092"/>
              <a:ext cx="477503" cy="417815"/>
              <a:chOff x="0" y="0"/>
              <a:chExt cx="812800" cy="711200"/>
            </a:xfrm>
          </p:grpSpPr>
          <p:sp>
            <p:nvSpPr>
              <p:cNvPr id="8" name="Freeform 8"/>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a:ln cap="sq">
                <a:noFill/>
                <a:prstDash val="solid"/>
                <a:miter/>
              </a:ln>
            </p:spPr>
            <p:txBody>
              <a:bodyPr/>
              <a:lstStyle/>
              <a:p>
                <a:endParaRPr lang="en-US"/>
              </a:p>
            </p:txBody>
          </p:sp>
          <p:sp>
            <p:nvSpPr>
              <p:cNvPr id="9" name="TextBox 9"/>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grpSp>
          <p:nvGrpSpPr>
            <p:cNvPr id="10" name="Group 10"/>
            <p:cNvGrpSpPr/>
            <p:nvPr/>
          </p:nvGrpSpPr>
          <p:grpSpPr>
            <a:xfrm rot="-5400000">
              <a:off x="22577447" y="6649092"/>
              <a:ext cx="477503" cy="417815"/>
              <a:chOff x="0" y="0"/>
              <a:chExt cx="812800" cy="711200"/>
            </a:xfrm>
          </p:grpSpPr>
          <p:sp>
            <p:nvSpPr>
              <p:cNvPr id="11" name="Freeform 11"/>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a:ln cap="sq">
                <a:noFill/>
                <a:prstDash val="solid"/>
                <a:miter/>
              </a:ln>
            </p:spPr>
            <p:txBody>
              <a:bodyPr/>
              <a:lstStyle/>
              <a:p>
                <a:endParaRPr lang="en-US"/>
              </a:p>
            </p:txBody>
          </p:sp>
          <p:sp>
            <p:nvSpPr>
              <p:cNvPr id="12" name="TextBox 12"/>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grpSp>
          <p:nvGrpSpPr>
            <p:cNvPr id="13" name="Group 13"/>
            <p:cNvGrpSpPr/>
            <p:nvPr/>
          </p:nvGrpSpPr>
          <p:grpSpPr>
            <a:xfrm rot="-10800000">
              <a:off x="11953255" y="1371600"/>
              <a:ext cx="477503" cy="417815"/>
              <a:chOff x="0" y="0"/>
              <a:chExt cx="812800" cy="711200"/>
            </a:xfrm>
          </p:grpSpPr>
          <p:sp>
            <p:nvSpPr>
              <p:cNvPr id="14" name="Freeform 14"/>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a:ln cap="sq">
                <a:noFill/>
                <a:prstDash val="solid"/>
                <a:miter/>
              </a:ln>
            </p:spPr>
            <p:txBody>
              <a:bodyPr/>
              <a:lstStyle/>
              <a:p>
                <a:endParaRPr lang="en-US"/>
              </a:p>
            </p:txBody>
          </p:sp>
          <p:sp>
            <p:nvSpPr>
              <p:cNvPr id="15" name="TextBox 15"/>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grpSp>
          <p:nvGrpSpPr>
            <p:cNvPr id="16" name="Group 16"/>
            <p:cNvGrpSpPr/>
            <p:nvPr/>
          </p:nvGrpSpPr>
          <p:grpSpPr>
            <a:xfrm>
              <a:off x="11953255" y="11913885"/>
              <a:ext cx="477503" cy="417815"/>
              <a:chOff x="0" y="0"/>
              <a:chExt cx="812800" cy="711200"/>
            </a:xfrm>
          </p:grpSpPr>
          <p:sp>
            <p:nvSpPr>
              <p:cNvPr id="17" name="Freeform 17"/>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a:ln cap="sq">
                <a:noFill/>
                <a:prstDash val="solid"/>
                <a:miter/>
              </a:ln>
            </p:spPr>
            <p:txBody>
              <a:bodyPr/>
              <a:lstStyle/>
              <a:p>
                <a:endParaRPr lang="en-US"/>
              </a:p>
            </p:txBody>
          </p:sp>
          <p:sp>
            <p:nvSpPr>
              <p:cNvPr id="18" name="TextBox 18"/>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grpSp>
      <p:grpSp>
        <p:nvGrpSpPr>
          <p:cNvPr id="19" name="Group 19"/>
          <p:cNvGrpSpPr/>
          <p:nvPr/>
        </p:nvGrpSpPr>
        <p:grpSpPr>
          <a:xfrm>
            <a:off x="-12626" y="2393207"/>
            <a:ext cx="10165156" cy="1214558"/>
            <a:chOff x="0" y="0"/>
            <a:chExt cx="2677243" cy="319884"/>
          </a:xfrm>
        </p:grpSpPr>
        <p:sp>
          <p:nvSpPr>
            <p:cNvPr id="20" name="Freeform 20"/>
            <p:cNvSpPr/>
            <p:nvPr/>
          </p:nvSpPr>
          <p:spPr>
            <a:xfrm>
              <a:off x="0" y="0"/>
              <a:ext cx="2677243" cy="319884"/>
            </a:xfrm>
            <a:custGeom>
              <a:avLst/>
              <a:gdLst/>
              <a:ahLst/>
              <a:cxnLst/>
              <a:rect l="l" t="t" r="r" b="b"/>
              <a:pathLst>
                <a:path w="2677243" h="319884">
                  <a:moveTo>
                    <a:pt x="0" y="0"/>
                  </a:moveTo>
                  <a:lnTo>
                    <a:pt x="2677243" y="0"/>
                  </a:lnTo>
                  <a:lnTo>
                    <a:pt x="2677243" y="319884"/>
                  </a:lnTo>
                  <a:lnTo>
                    <a:pt x="0" y="319884"/>
                  </a:lnTo>
                  <a:close/>
                </a:path>
              </a:pathLst>
            </a:custGeom>
            <a:solidFill>
              <a:srgbClr val="558913"/>
            </a:solidFill>
            <a:ln w="38100" cap="sq">
              <a:solidFill>
                <a:srgbClr val="FFFFFF"/>
              </a:solidFill>
              <a:prstDash val="solid"/>
              <a:miter/>
            </a:ln>
          </p:spPr>
          <p:txBody>
            <a:bodyPr/>
            <a:lstStyle/>
            <a:p>
              <a:endParaRPr lang="en-US"/>
            </a:p>
          </p:txBody>
        </p:sp>
        <p:sp>
          <p:nvSpPr>
            <p:cNvPr id="21" name="TextBox 21"/>
            <p:cNvSpPr txBox="1"/>
            <p:nvPr/>
          </p:nvSpPr>
          <p:spPr>
            <a:xfrm>
              <a:off x="0" y="-47625"/>
              <a:ext cx="2677243" cy="367509"/>
            </a:xfrm>
            <a:prstGeom prst="rect">
              <a:avLst/>
            </a:prstGeom>
          </p:spPr>
          <p:txBody>
            <a:bodyPr lIns="50800" tIns="50800" rIns="50800" bIns="50800" rtlCol="0" anchor="ctr"/>
            <a:lstStyle/>
            <a:p>
              <a:pPr algn="ctr">
                <a:lnSpc>
                  <a:spcPts val="3359"/>
                </a:lnSpc>
              </a:pPr>
              <a:endParaRPr/>
            </a:p>
          </p:txBody>
        </p:sp>
      </p:grpSp>
      <p:sp>
        <p:nvSpPr>
          <p:cNvPr id="22" name="AutoShape 22"/>
          <p:cNvSpPr/>
          <p:nvPr/>
        </p:nvSpPr>
        <p:spPr>
          <a:xfrm>
            <a:off x="10162587" y="9731908"/>
            <a:ext cx="6492240" cy="0"/>
          </a:xfrm>
          <a:prstGeom prst="line">
            <a:avLst/>
          </a:prstGeom>
          <a:ln w="38100" cap="flat">
            <a:solidFill>
              <a:srgbClr val="FFFFFF"/>
            </a:solidFill>
            <a:prstDash val="solid"/>
            <a:headEnd type="none" w="sm" len="sm"/>
            <a:tailEnd type="triangle" w="lg" len="med"/>
          </a:ln>
        </p:spPr>
        <p:txBody>
          <a:bodyPr/>
          <a:lstStyle/>
          <a:p>
            <a:endParaRPr lang="en-US"/>
          </a:p>
        </p:txBody>
      </p:sp>
      <p:grpSp>
        <p:nvGrpSpPr>
          <p:cNvPr id="23" name="Group 23"/>
          <p:cNvGrpSpPr/>
          <p:nvPr/>
        </p:nvGrpSpPr>
        <p:grpSpPr>
          <a:xfrm>
            <a:off x="1620570" y="355456"/>
            <a:ext cx="3355780" cy="333375"/>
            <a:chOff x="0" y="0"/>
            <a:chExt cx="4474373" cy="444500"/>
          </a:xfrm>
        </p:grpSpPr>
        <p:grpSp>
          <p:nvGrpSpPr>
            <p:cNvPr id="24" name="Group 24"/>
            <p:cNvGrpSpPr/>
            <p:nvPr/>
          </p:nvGrpSpPr>
          <p:grpSpPr>
            <a:xfrm rot="5400000">
              <a:off x="-26425" y="48130"/>
              <a:ext cx="422795" cy="369945"/>
              <a:chOff x="0" y="0"/>
              <a:chExt cx="812800" cy="711200"/>
            </a:xfrm>
          </p:grpSpPr>
          <p:sp>
            <p:nvSpPr>
              <p:cNvPr id="25" name="Freeform 25"/>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AAFF3E"/>
              </a:solidFill>
            </p:spPr>
            <p:txBody>
              <a:bodyPr/>
              <a:lstStyle/>
              <a:p>
                <a:endParaRPr lang="en-US"/>
              </a:p>
            </p:txBody>
          </p:sp>
          <p:sp>
            <p:nvSpPr>
              <p:cNvPr id="26" name="TextBox 26"/>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sp>
          <p:nvSpPr>
            <p:cNvPr id="27" name="TextBox 27"/>
            <p:cNvSpPr txBox="1"/>
            <p:nvPr/>
          </p:nvSpPr>
          <p:spPr>
            <a:xfrm>
              <a:off x="496945" y="0"/>
              <a:ext cx="3977428" cy="444500"/>
            </a:xfrm>
            <a:prstGeom prst="rect">
              <a:avLst/>
            </a:prstGeom>
          </p:spPr>
          <p:txBody>
            <a:bodyPr lIns="0" tIns="0" rIns="0" bIns="0" rtlCol="0" anchor="t">
              <a:spAutoFit/>
            </a:bodyPr>
            <a:lstStyle/>
            <a:p>
              <a:pPr algn="l">
                <a:lnSpc>
                  <a:spcPts val="2685"/>
                </a:lnSpc>
              </a:pPr>
              <a:r>
                <a:rPr lang="en-US" sz="2237">
                  <a:solidFill>
                    <a:srgbClr val="FFFFFF"/>
                  </a:solidFill>
                  <a:latin typeface="HK Modular"/>
                  <a:ea typeface="HK Modular"/>
                  <a:cs typeface="HK Modular"/>
                  <a:sym typeface="HK Modular"/>
                </a:rPr>
                <a:t>OUTTRO</a:t>
              </a:r>
            </a:p>
          </p:txBody>
        </p:sp>
      </p:grpSp>
      <p:grpSp>
        <p:nvGrpSpPr>
          <p:cNvPr id="28" name="Group 28"/>
          <p:cNvGrpSpPr/>
          <p:nvPr/>
        </p:nvGrpSpPr>
        <p:grpSpPr>
          <a:xfrm>
            <a:off x="10956865" y="3000486"/>
            <a:ext cx="5697962" cy="5970538"/>
            <a:chOff x="0" y="0"/>
            <a:chExt cx="2131720" cy="2233696"/>
          </a:xfrm>
        </p:grpSpPr>
        <p:sp>
          <p:nvSpPr>
            <p:cNvPr id="29" name="Freeform 29"/>
            <p:cNvSpPr/>
            <p:nvPr/>
          </p:nvSpPr>
          <p:spPr>
            <a:xfrm>
              <a:off x="0" y="0"/>
              <a:ext cx="2131720" cy="2233696"/>
            </a:xfrm>
            <a:custGeom>
              <a:avLst/>
              <a:gdLst/>
              <a:ahLst/>
              <a:cxnLst/>
              <a:rect l="l" t="t" r="r" b="b"/>
              <a:pathLst>
                <a:path w="2131720" h="2233696">
                  <a:moveTo>
                    <a:pt x="0" y="0"/>
                  </a:moveTo>
                  <a:lnTo>
                    <a:pt x="2131720" y="0"/>
                  </a:lnTo>
                  <a:lnTo>
                    <a:pt x="2131720" y="2233696"/>
                  </a:lnTo>
                  <a:lnTo>
                    <a:pt x="0" y="2233696"/>
                  </a:lnTo>
                  <a:close/>
                </a:path>
              </a:pathLst>
            </a:custGeom>
            <a:solidFill>
              <a:srgbClr val="000000">
                <a:alpha val="0"/>
              </a:srgbClr>
            </a:solidFill>
            <a:ln w="38100" cap="sq">
              <a:solidFill>
                <a:srgbClr val="AAFF3E"/>
              </a:solidFill>
              <a:prstDash val="solid"/>
              <a:miter/>
            </a:ln>
          </p:spPr>
          <p:txBody>
            <a:bodyPr/>
            <a:lstStyle/>
            <a:p>
              <a:endParaRPr lang="en-US"/>
            </a:p>
          </p:txBody>
        </p:sp>
        <p:sp>
          <p:nvSpPr>
            <p:cNvPr id="30" name="TextBox 30"/>
            <p:cNvSpPr txBox="1"/>
            <p:nvPr/>
          </p:nvSpPr>
          <p:spPr>
            <a:xfrm>
              <a:off x="0" y="-47625"/>
              <a:ext cx="2131720" cy="2281321"/>
            </a:xfrm>
            <a:prstGeom prst="rect">
              <a:avLst/>
            </a:prstGeom>
          </p:spPr>
          <p:txBody>
            <a:bodyPr lIns="50800" tIns="50800" rIns="50800" bIns="50800" rtlCol="0" anchor="ctr"/>
            <a:lstStyle/>
            <a:p>
              <a:pPr algn="ctr">
                <a:lnSpc>
                  <a:spcPts val="3359"/>
                </a:lnSpc>
              </a:pPr>
              <a:endParaRPr/>
            </a:p>
          </p:txBody>
        </p:sp>
      </p:grpSp>
      <p:grpSp>
        <p:nvGrpSpPr>
          <p:cNvPr id="31" name="Group 31"/>
          <p:cNvGrpSpPr/>
          <p:nvPr/>
        </p:nvGrpSpPr>
        <p:grpSpPr>
          <a:xfrm>
            <a:off x="11599231" y="3607765"/>
            <a:ext cx="1727056" cy="2090458"/>
            <a:chOff x="0" y="0"/>
            <a:chExt cx="2302742" cy="2787278"/>
          </a:xfrm>
        </p:grpSpPr>
        <p:sp>
          <p:nvSpPr>
            <p:cNvPr id="32" name="Freeform 32"/>
            <p:cNvSpPr/>
            <p:nvPr/>
          </p:nvSpPr>
          <p:spPr>
            <a:xfrm>
              <a:off x="140968" y="0"/>
              <a:ext cx="2020805" cy="2020805"/>
            </a:xfrm>
            <a:custGeom>
              <a:avLst/>
              <a:gdLst/>
              <a:ahLst/>
              <a:cxnLst/>
              <a:rect l="l" t="t" r="r" b="b"/>
              <a:pathLst>
                <a:path w="2020805" h="2020805">
                  <a:moveTo>
                    <a:pt x="0" y="0"/>
                  </a:moveTo>
                  <a:lnTo>
                    <a:pt x="2020806" y="0"/>
                  </a:lnTo>
                  <a:lnTo>
                    <a:pt x="2020806" y="2020805"/>
                  </a:lnTo>
                  <a:lnTo>
                    <a:pt x="0" y="202080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3" name="TextBox 33"/>
            <p:cNvSpPr txBox="1"/>
            <p:nvPr/>
          </p:nvSpPr>
          <p:spPr>
            <a:xfrm>
              <a:off x="0" y="2120528"/>
              <a:ext cx="2302742" cy="666750"/>
            </a:xfrm>
            <a:prstGeom prst="rect">
              <a:avLst/>
            </a:prstGeom>
          </p:spPr>
          <p:txBody>
            <a:bodyPr lIns="0" tIns="0" rIns="0" bIns="0" rtlCol="0" anchor="t">
              <a:spAutoFit/>
            </a:bodyPr>
            <a:lstStyle/>
            <a:p>
              <a:pPr marL="0" lvl="0" indent="0" algn="l">
                <a:lnSpc>
                  <a:spcPts val="4200"/>
                </a:lnSpc>
                <a:spcBef>
                  <a:spcPct val="0"/>
                </a:spcBef>
              </a:pPr>
              <a:r>
                <a:rPr lang="en-US" sz="3000" b="1">
                  <a:solidFill>
                    <a:srgbClr val="FFFFFF"/>
                  </a:solidFill>
                  <a:latin typeface="Montserrat Bold"/>
                  <a:ea typeface="Montserrat Bold"/>
                  <a:cs typeface="Montserrat Bold"/>
                  <a:sym typeface="Montserrat Bold"/>
                </a:rPr>
                <a:t>Observe</a:t>
              </a:r>
            </a:p>
          </p:txBody>
        </p:sp>
      </p:grpSp>
      <p:grpSp>
        <p:nvGrpSpPr>
          <p:cNvPr id="34" name="Group 34"/>
          <p:cNvGrpSpPr/>
          <p:nvPr/>
        </p:nvGrpSpPr>
        <p:grpSpPr>
          <a:xfrm>
            <a:off x="14538207" y="3607765"/>
            <a:ext cx="1434538" cy="2009392"/>
            <a:chOff x="0" y="0"/>
            <a:chExt cx="1912717" cy="2679190"/>
          </a:xfrm>
        </p:grpSpPr>
        <p:sp>
          <p:nvSpPr>
            <p:cNvPr id="35" name="Freeform 35"/>
            <p:cNvSpPr/>
            <p:nvPr/>
          </p:nvSpPr>
          <p:spPr>
            <a:xfrm>
              <a:off x="0" y="0"/>
              <a:ext cx="1912717" cy="1912717"/>
            </a:xfrm>
            <a:custGeom>
              <a:avLst/>
              <a:gdLst/>
              <a:ahLst/>
              <a:cxnLst/>
              <a:rect l="l" t="t" r="r" b="b"/>
              <a:pathLst>
                <a:path w="1912717" h="1912717">
                  <a:moveTo>
                    <a:pt x="0" y="0"/>
                  </a:moveTo>
                  <a:lnTo>
                    <a:pt x="1912717" y="0"/>
                  </a:lnTo>
                  <a:lnTo>
                    <a:pt x="1912717" y="1912717"/>
                  </a:lnTo>
                  <a:lnTo>
                    <a:pt x="0" y="191271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36" name="TextBox 36"/>
            <p:cNvSpPr txBox="1"/>
            <p:nvPr/>
          </p:nvSpPr>
          <p:spPr>
            <a:xfrm>
              <a:off x="54568" y="2012440"/>
              <a:ext cx="1803581" cy="666750"/>
            </a:xfrm>
            <a:prstGeom prst="rect">
              <a:avLst/>
            </a:prstGeom>
          </p:spPr>
          <p:txBody>
            <a:bodyPr lIns="0" tIns="0" rIns="0" bIns="0" rtlCol="0" anchor="t">
              <a:spAutoFit/>
            </a:bodyPr>
            <a:lstStyle/>
            <a:p>
              <a:pPr marL="0" lvl="0" indent="0" algn="l">
                <a:lnSpc>
                  <a:spcPts val="4200"/>
                </a:lnSpc>
                <a:spcBef>
                  <a:spcPct val="0"/>
                </a:spcBef>
              </a:pPr>
              <a:r>
                <a:rPr lang="en-US" sz="3000" b="1">
                  <a:solidFill>
                    <a:srgbClr val="FFFFFF"/>
                  </a:solidFill>
                  <a:latin typeface="Montserrat Bold"/>
                  <a:ea typeface="Montserrat Bold"/>
                  <a:cs typeface="Montserrat Bold"/>
                  <a:sym typeface="Montserrat Bold"/>
                </a:rPr>
                <a:t>Orient</a:t>
              </a:r>
            </a:p>
          </p:txBody>
        </p:sp>
      </p:grpSp>
      <p:grpSp>
        <p:nvGrpSpPr>
          <p:cNvPr id="37" name="Group 37"/>
          <p:cNvGrpSpPr/>
          <p:nvPr/>
        </p:nvGrpSpPr>
        <p:grpSpPr>
          <a:xfrm>
            <a:off x="14538207" y="6621456"/>
            <a:ext cx="1621330" cy="2087104"/>
            <a:chOff x="0" y="0"/>
            <a:chExt cx="2161774" cy="2782805"/>
          </a:xfrm>
        </p:grpSpPr>
        <p:sp>
          <p:nvSpPr>
            <p:cNvPr id="38" name="Freeform 38"/>
            <p:cNvSpPr/>
            <p:nvPr/>
          </p:nvSpPr>
          <p:spPr>
            <a:xfrm>
              <a:off x="0" y="0"/>
              <a:ext cx="1789331" cy="2020805"/>
            </a:xfrm>
            <a:custGeom>
              <a:avLst/>
              <a:gdLst/>
              <a:ahLst/>
              <a:cxnLst/>
              <a:rect l="l" t="t" r="r" b="b"/>
              <a:pathLst>
                <a:path w="1789331" h="2020805">
                  <a:moveTo>
                    <a:pt x="0" y="0"/>
                  </a:moveTo>
                  <a:lnTo>
                    <a:pt x="1789331" y="0"/>
                  </a:lnTo>
                  <a:lnTo>
                    <a:pt x="1789331" y="2020805"/>
                  </a:lnTo>
                  <a:lnTo>
                    <a:pt x="0" y="202080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39" name="TextBox 39"/>
            <p:cNvSpPr txBox="1"/>
            <p:nvPr/>
          </p:nvSpPr>
          <p:spPr>
            <a:xfrm>
              <a:off x="0" y="2116055"/>
              <a:ext cx="2161774" cy="666750"/>
            </a:xfrm>
            <a:prstGeom prst="rect">
              <a:avLst/>
            </a:prstGeom>
          </p:spPr>
          <p:txBody>
            <a:bodyPr lIns="0" tIns="0" rIns="0" bIns="0" rtlCol="0" anchor="t">
              <a:spAutoFit/>
            </a:bodyPr>
            <a:lstStyle/>
            <a:p>
              <a:pPr marL="0" lvl="0" indent="0" algn="l">
                <a:lnSpc>
                  <a:spcPts val="4200"/>
                </a:lnSpc>
                <a:spcBef>
                  <a:spcPct val="0"/>
                </a:spcBef>
              </a:pPr>
              <a:r>
                <a:rPr lang="en-US" sz="3000" b="1">
                  <a:solidFill>
                    <a:srgbClr val="FFFFFF"/>
                  </a:solidFill>
                  <a:latin typeface="Montserrat Bold"/>
                  <a:ea typeface="Montserrat Bold"/>
                  <a:cs typeface="Montserrat Bold"/>
                  <a:sym typeface="Montserrat Bold"/>
                </a:rPr>
                <a:t>Decide</a:t>
              </a:r>
            </a:p>
          </p:txBody>
        </p:sp>
      </p:grpSp>
      <p:grpSp>
        <p:nvGrpSpPr>
          <p:cNvPr id="40" name="Group 40"/>
          <p:cNvGrpSpPr/>
          <p:nvPr/>
        </p:nvGrpSpPr>
        <p:grpSpPr>
          <a:xfrm>
            <a:off x="11702949" y="6577966"/>
            <a:ext cx="1477025" cy="2087104"/>
            <a:chOff x="0" y="0"/>
            <a:chExt cx="1969367" cy="2782805"/>
          </a:xfrm>
        </p:grpSpPr>
        <p:sp>
          <p:nvSpPr>
            <p:cNvPr id="41" name="Freeform 41"/>
            <p:cNvSpPr/>
            <p:nvPr/>
          </p:nvSpPr>
          <p:spPr>
            <a:xfrm>
              <a:off x="0" y="0"/>
              <a:ext cx="1969367" cy="2020805"/>
            </a:xfrm>
            <a:custGeom>
              <a:avLst/>
              <a:gdLst/>
              <a:ahLst/>
              <a:cxnLst/>
              <a:rect l="l" t="t" r="r" b="b"/>
              <a:pathLst>
                <a:path w="1969367" h="2020805">
                  <a:moveTo>
                    <a:pt x="0" y="0"/>
                  </a:moveTo>
                  <a:lnTo>
                    <a:pt x="1969367" y="0"/>
                  </a:lnTo>
                  <a:lnTo>
                    <a:pt x="1969367" y="2020805"/>
                  </a:lnTo>
                  <a:lnTo>
                    <a:pt x="0" y="202080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42" name="TextBox 42"/>
            <p:cNvSpPr txBox="1"/>
            <p:nvPr/>
          </p:nvSpPr>
          <p:spPr>
            <a:xfrm>
              <a:off x="415915" y="2116055"/>
              <a:ext cx="1080887" cy="666750"/>
            </a:xfrm>
            <a:prstGeom prst="rect">
              <a:avLst/>
            </a:prstGeom>
          </p:spPr>
          <p:txBody>
            <a:bodyPr lIns="0" tIns="0" rIns="0" bIns="0" rtlCol="0" anchor="t">
              <a:spAutoFit/>
            </a:bodyPr>
            <a:lstStyle/>
            <a:p>
              <a:pPr marL="0" lvl="0" indent="0" algn="l">
                <a:lnSpc>
                  <a:spcPts val="4200"/>
                </a:lnSpc>
                <a:spcBef>
                  <a:spcPct val="0"/>
                </a:spcBef>
              </a:pPr>
              <a:r>
                <a:rPr lang="en-US" sz="3000" b="1">
                  <a:solidFill>
                    <a:srgbClr val="FFFFFF"/>
                  </a:solidFill>
                  <a:latin typeface="Montserrat Bold"/>
                  <a:ea typeface="Montserrat Bold"/>
                  <a:cs typeface="Montserrat Bold"/>
                  <a:sym typeface="Montserrat Bold"/>
                </a:rPr>
                <a:t>Act</a:t>
              </a:r>
            </a:p>
          </p:txBody>
        </p:sp>
      </p:grpSp>
      <p:sp>
        <p:nvSpPr>
          <p:cNvPr id="43" name="AutoShape 43"/>
          <p:cNvSpPr/>
          <p:nvPr/>
        </p:nvSpPr>
        <p:spPr>
          <a:xfrm flipV="1">
            <a:off x="13326288" y="4384583"/>
            <a:ext cx="1211919" cy="268411"/>
          </a:xfrm>
          <a:prstGeom prst="line">
            <a:avLst/>
          </a:prstGeom>
          <a:ln w="95250" cap="flat">
            <a:solidFill>
              <a:srgbClr val="FFFFFF"/>
            </a:solidFill>
            <a:prstDash val="solid"/>
            <a:headEnd type="none" w="sm" len="sm"/>
            <a:tailEnd type="arrow" w="med" len="sm"/>
          </a:ln>
        </p:spPr>
        <p:txBody>
          <a:bodyPr/>
          <a:lstStyle/>
          <a:p>
            <a:endParaRPr lang="en-US"/>
          </a:p>
        </p:txBody>
      </p:sp>
      <p:sp>
        <p:nvSpPr>
          <p:cNvPr id="44" name="AutoShape 44"/>
          <p:cNvSpPr/>
          <p:nvPr/>
        </p:nvSpPr>
        <p:spPr>
          <a:xfrm>
            <a:off x="15255476" y="5617157"/>
            <a:ext cx="93396" cy="1004299"/>
          </a:xfrm>
          <a:prstGeom prst="line">
            <a:avLst/>
          </a:prstGeom>
          <a:ln w="95250" cap="flat">
            <a:solidFill>
              <a:srgbClr val="FFFFFF"/>
            </a:solidFill>
            <a:prstDash val="solid"/>
            <a:headEnd type="none" w="sm" len="sm"/>
            <a:tailEnd type="arrow" w="med" len="sm"/>
          </a:ln>
        </p:spPr>
        <p:txBody>
          <a:bodyPr/>
          <a:lstStyle/>
          <a:p>
            <a:endParaRPr lang="en-US"/>
          </a:p>
        </p:txBody>
      </p:sp>
      <p:sp>
        <p:nvSpPr>
          <p:cNvPr id="45" name="AutoShape 45"/>
          <p:cNvSpPr/>
          <p:nvPr/>
        </p:nvSpPr>
        <p:spPr>
          <a:xfrm flipH="1" flipV="1">
            <a:off x="13179974" y="7621518"/>
            <a:ext cx="1358233" cy="43490"/>
          </a:xfrm>
          <a:prstGeom prst="line">
            <a:avLst/>
          </a:prstGeom>
          <a:ln w="95250" cap="flat">
            <a:solidFill>
              <a:srgbClr val="FFFFFF"/>
            </a:solidFill>
            <a:prstDash val="solid"/>
            <a:headEnd type="none" w="sm" len="sm"/>
            <a:tailEnd type="arrow" w="med" len="sm"/>
          </a:ln>
        </p:spPr>
        <p:txBody>
          <a:bodyPr/>
          <a:lstStyle/>
          <a:p>
            <a:endParaRPr lang="en-US"/>
          </a:p>
        </p:txBody>
      </p:sp>
      <p:sp>
        <p:nvSpPr>
          <p:cNvPr id="46" name="AutoShape 46"/>
          <p:cNvSpPr/>
          <p:nvPr/>
        </p:nvSpPr>
        <p:spPr>
          <a:xfrm flipV="1">
            <a:off x="12441461" y="5698223"/>
            <a:ext cx="21299" cy="879742"/>
          </a:xfrm>
          <a:prstGeom prst="line">
            <a:avLst/>
          </a:prstGeom>
          <a:ln w="95250" cap="flat">
            <a:solidFill>
              <a:srgbClr val="FFFFFF"/>
            </a:solidFill>
            <a:prstDash val="solid"/>
            <a:headEnd type="none" w="sm" len="sm"/>
            <a:tailEnd type="arrow" w="med" len="sm"/>
          </a:ln>
        </p:spPr>
        <p:txBody>
          <a:bodyPr/>
          <a:lstStyle/>
          <a:p>
            <a:endParaRPr lang="en-US"/>
          </a:p>
        </p:txBody>
      </p:sp>
      <p:sp>
        <p:nvSpPr>
          <p:cNvPr id="47" name="Freeform 47"/>
          <p:cNvSpPr/>
          <p:nvPr/>
        </p:nvSpPr>
        <p:spPr>
          <a:xfrm>
            <a:off x="10387312" y="2614066"/>
            <a:ext cx="6356958" cy="6356958"/>
          </a:xfrm>
          <a:custGeom>
            <a:avLst/>
            <a:gdLst/>
            <a:ahLst/>
            <a:cxnLst/>
            <a:rect l="l" t="t" r="r" b="b"/>
            <a:pathLst>
              <a:path w="6356958" h="6356958">
                <a:moveTo>
                  <a:pt x="0" y="0"/>
                </a:moveTo>
                <a:lnTo>
                  <a:pt x="6356958" y="0"/>
                </a:lnTo>
                <a:lnTo>
                  <a:pt x="6356958" y="6356958"/>
                </a:lnTo>
                <a:lnTo>
                  <a:pt x="0" y="6356958"/>
                </a:lnTo>
                <a:lnTo>
                  <a:pt x="0" y="0"/>
                </a:lnTo>
                <a:close/>
              </a:path>
            </a:pathLst>
          </a:custGeom>
          <a:blipFill>
            <a:blip r:embed="rId11"/>
            <a:stretch>
              <a:fillRect/>
            </a:stretch>
          </a:blipFill>
        </p:spPr>
        <p:txBody>
          <a:bodyPr/>
          <a:lstStyle/>
          <a:p>
            <a:endParaRPr lang="en-US"/>
          </a:p>
        </p:txBody>
      </p:sp>
      <p:sp>
        <p:nvSpPr>
          <p:cNvPr id="48" name="TextBox 48"/>
          <p:cNvSpPr txBox="1"/>
          <p:nvPr/>
        </p:nvSpPr>
        <p:spPr>
          <a:xfrm>
            <a:off x="1748956" y="2547723"/>
            <a:ext cx="8507982" cy="895350"/>
          </a:xfrm>
          <a:prstGeom prst="rect">
            <a:avLst/>
          </a:prstGeom>
        </p:spPr>
        <p:txBody>
          <a:bodyPr lIns="0" tIns="0" rIns="0" bIns="0" rtlCol="0" anchor="t">
            <a:spAutoFit/>
          </a:bodyPr>
          <a:lstStyle/>
          <a:p>
            <a:pPr marL="0" lvl="0" indent="0" algn="l">
              <a:lnSpc>
                <a:spcPts val="7085"/>
              </a:lnSpc>
              <a:spcBef>
                <a:spcPct val="0"/>
              </a:spcBef>
            </a:pPr>
            <a:r>
              <a:rPr lang="en-US" sz="5904">
                <a:solidFill>
                  <a:srgbClr val="AAFF3E"/>
                </a:solidFill>
                <a:latin typeface="HK Modular"/>
                <a:ea typeface="HK Modular"/>
                <a:cs typeface="HK Modular"/>
                <a:sym typeface="HK Modular"/>
              </a:rPr>
              <a:t>THANK YOU</a:t>
            </a:r>
          </a:p>
        </p:txBody>
      </p:sp>
      <p:sp>
        <p:nvSpPr>
          <p:cNvPr id="49" name="TextBox 49"/>
          <p:cNvSpPr txBox="1"/>
          <p:nvPr/>
        </p:nvSpPr>
        <p:spPr>
          <a:xfrm>
            <a:off x="1748956" y="4099805"/>
            <a:ext cx="8638356" cy="3714750"/>
          </a:xfrm>
          <a:prstGeom prst="rect">
            <a:avLst/>
          </a:prstGeom>
        </p:spPr>
        <p:txBody>
          <a:bodyPr lIns="0" tIns="0" rIns="0" bIns="0" rtlCol="0" anchor="t">
            <a:spAutoFit/>
          </a:bodyPr>
          <a:lstStyle/>
          <a:p>
            <a:pPr algn="l">
              <a:lnSpc>
                <a:spcPts val="4200"/>
              </a:lnSpc>
            </a:pPr>
            <a:r>
              <a:rPr lang="en-US" sz="3000">
                <a:solidFill>
                  <a:srgbClr val="FFFFFF"/>
                </a:solidFill>
                <a:latin typeface="Montserrat"/>
                <a:ea typeface="Montserrat"/>
                <a:cs typeface="Montserrat"/>
                <a:sym typeface="Montserrat"/>
              </a:rPr>
              <a:t>Questions... time?</a:t>
            </a:r>
          </a:p>
          <a:p>
            <a:pPr algn="l">
              <a:lnSpc>
                <a:spcPts val="4200"/>
              </a:lnSpc>
            </a:pPr>
            <a:endParaRPr lang="en-US" sz="3000">
              <a:solidFill>
                <a:srgbClr val="FFFFFF"/>
              </a:solidFill>
              <a:latin typeface="Montserrat"/>
              <a:ea typeface="Montserrat"/>
              <a:cs typeface="Montserrat"/>
              <a:sym typeface="Montserrat"/>
            </a:endParaRPr>
          </a:p>
          <a:p>
            <a:pPr algn="l">
              <a:lnSpc>
                <a:spcPts val="4200"/>
              </a:lnSpc>
            </a:pPr>
            <a:r>
              <a:rPr lang="en-US" sz="3000">
                <a:solidFill>
                  <a:srgbClr val="FFFFFF"/>
                </a:solidFill>
                <a:latin typeface="Montserrat"/>
                <a:ea typeface="Montserrat"/>
                <a:cs typeface="Montserrat"/>
                <a:sym typeface="Montserrat"/>
              </a:rPr>
              <a:t>Slides: </a:t>
            </a:r>
          </a:p>
          <a:p>
            <a:pPr algn="l">
              <a:lnSpc>
                <a:spcPts val="4200"/>
              </a:lnSpc>
            </a:pPr>
            <a:r>
              <a:rPr lang="en-US" sz="3000">
                <a:solidFill>
                  <a:srgbClr val="FFFFFF"/>
                </a:solidFill>
                <a:latin typeface="Montserrat"/>
                <a:ea typeface="Montserrat"/>
                <a:cs typeface="Montserrat"/>
                <a:sym typeface="Montserrat"/>
              </a:rPr>
              <a:t>https://thisinsecureworld.com/p/ooda-loops/</a:t>
            </a:r>
          </a:p>
          <a:p>
            <a:pPr algn="l">
              <a:lnSpc>
                <a:spcPts val="4200"/>
              </a:lnSpc>
            </a:pPr>
            <a:endParaRPr lang="en-US" sz="3000">
              <a:solidFill>
                <a:srgbClr val="FFFFFF"/>
              </a:solidFill>
              <a:latin typeface="Montserrat"/>
              <a:ea typeface="Montserrat"/>
              <a:cs typeface="Montserrat"/>
              <a:sym typeface="Montserrat"/>
            </a:endParaRPr>
          </a:p>
          <a:p>
            <a:pPr algn="l">
              <a:lnSpc>
                <a:spcPts val="4200"/>
              </a:lnSpc>
            </a:pPr>
            <a:r>
              <a:rPr lang="en-US" sz="3000">
                <a:solidFill>
                  <a:srgbClr val="FFFFFF"/>
                </a:solidFill>
                <a:latin typeface="Montserrat"/>
                <a:ea typeface="Montserrat"/>
                <a:cs typeface="Montserrat"/>
                <a:sym typeface="Montserrat"/>
              </a:rPr>
              <a:t>Feedback / get in touch:</a:t>
            </a:r>
          </a:p>
          <a:p>
            <a:pPr marL="0" lvl="0" indent="0" algn="l">
              <a:lnSpc>
                <a:spcPts val="4200"/>
              </a:lnSpc>
              <a:spcBef>
                <a:spcPct val="0"/>
              </a:spcBef>
            </a:pPr>
            <a:r>
              <a:rPr lang="en-US" sz="3000">
                <a:solidFill>
                  <a:srgbClr val="FFFFFF"/>
                </a:solidFill>
                <a:latin typeface="Montserrat"/>
                <a:ea typeface="Montserrat"/>
                <a:cs typeface="Montserrat"/>
                <a:sym typeface="Montserrat"/>
              </a:rPr>
              <a:t>talk-feedback@thisinsecureworld.com</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1909">
                <a:alpha val="100000"/>
              </a:srgbClr>
            </a:gs>
            <a:gs pos="100000">
              <a:srgbClr val="73A65E">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0" y="0"/>
            <a:ext cx="18415360" cy="10287000"/>
            <a:chOff x="0" y="0"/>
            <a:chExt cx="24553814" cy="13716000"/>
          </a:xfrm>
        </p:grpSpPr>
        <p:sp>
          <p:nvSpPr>
            <p:cNvPr id="3" name="AutoShape 3"/>
            <p:cNvSpPr/>
            <p:nvPr/>
          </p:nvSpPr>
          <p:spPr>
            <a:xfrm flipV="1">
              <a:off x="7" y="1358900"/>
              <a:ext cx="24384000" cy="0"/>
            </a:xfrm>
            <a:prstGeom prst="line">
              <a:avLst/>
            </a:prstGeom>
            <a:ln w="25400" cap="flat">
              <a:solidFill>
                <a:srgbClr val="FFFFFF"/>
              </a:solidFill>
              <a:prstDash val="solid"/>
              <a:headEnd type="none" w="sm" len="sm"/>
              <a:tailEnd type="none" w="sm" len="sm"/>
            </a:ln>
          </p:spPr>
          <p:txBody>
            <a:bodyPr/>
            <a:lstStyle/>
            <a:p>
              <a:endParaRPr lang="en-US"/>
            </a:p>
          </p:txBody>
        </p:sp>
        <p:sp>
          <p:nvSpPr>
            <p:cNvPr id="4" name="AutoShape 4"/>
            <p:cNvSpPr/>
            <p:nvPr/>
          </p:nvSpPr>
          <p:spPr>
            <a:xfrm flipH="1">
              <a:off x="1384307" y="0"/>
              <a:ext cx="0" cy="13716000"/>
            </a:xfrm>
            <a:prstGeom prst="line">
              <a:avLst/>
            </a:prstGeom>
            <a:ln w="25400" cap="flat">
              <a:solidFill>
                <a:srgbClr val="FFFFFF"/>
              </a:solidFill>
              <a:prstDash val="solid"/>
              <a:headEnd type="none" w="sm" len="sm"/>
              <a:tailEnd type="none" w="sm" len="sm"/>
            </a:ln>
          </p:spPr>
          <p:txBody>
            <a:bodyPr/>
            <a:lstStyle/>
            <a:p>
              <a:endParaRPr lang="en-US"/>
            </a:p>
          </p:txBody>
        </p:sp>
        <p:sp>
          <p:nvSpPr>
            <p:cNvPr id="5" name="AutoShape 5"/>
            <p:cNvSpPr/>
            <p:nvPr/>
          </p:nvSpPr>
          <p:spPr>
            <a:xfrm>
              <a:off x="23025107" y="0"/>
              <a:ext cx="0" cy="13716000"/>
            </a:xfrm>
            <a:prstGeom prst="line">
              <a:avLst/>
            </a:prstGeom>
            <a:ln w="25400" cap="flat">
              <a:solidFill>
                <a:srgbClr val="FFFFFF"/>
              </a:solidFill>
              <a:prstDash val="solid"/>
              <a:headEnd type="none" w="sm" len="sm"/>
              <a:tailEnd type="none" w="sm" len="sm"/>
            </a:ln>
          </p:spPr>
          <p:txBody>
            <a:bodyPr/>
            <a:lstStyle/>
            <a:p>
              <a:endParaRPr lang="en-US"/>
            </a:p>
          </p:txBody>
        </p:sp>
        <p:sp>
          <p:nvSpPr>
            <p:cNvPr id="6" name="AutoShape 6"/>
            <p:cNvSpPr/>
            <p:nvPr/>
          </p:nvSpPr>
          <p:spPr>
            <a:xfrm flipV="1">
              <a:off x="7" y="12331700"/>
              <a:ext cx="24553801" cy="12700"/>
            </a:xfrm>
            <a:prstGeom prst="line">
              <a:avLst/>
            </a:prstGeom>
            <a:ln w="25400" cap="flat">
              <a:solidFill>
                <a:srgbClr val="FFFFFF"/>
              </a:solidFill>
              <a:prstDash val="solid"/>
              <a:headEnd type="none" w="sm" len="sm"/>
              <a:tailEnd type="none" w="sm" len="sm"/>
            </a:ln>
          </p:spPr>
          <p:txBody>
            <a:bodyPr/>
            <a:lstStyle/>
            <a:p>
              <a:endParaRPr lang="en-US"/>
            </a:p>
          </p:txBody>
        </p:sp>
        <p:grpSp>
          <p:nvGrpSpPr>
            <p:cNvPr id="7" name="Group 7"/>
            <p:cNvGrpSpPr/>
            <p:nvPr/>
          </p:nvGrpSpPr>
          <p:grpSpPr>
            <a:xfrm rot="5400000">
              <a:off x="1354463" y="6649092"/>
              <a:ext cx="477503" cy="417815"/>
              <a:chOff x="0" y="0"/>
              <a:chExt cx="812800" cy="711200"/>
            </a:xfrm>
          </p:grpSpPr>
          <p:sp>
            <p:nvSpPr>
              <p:cNvPr id="8" name="Freeform 8"/>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en-US"/>
              </a:p>
            </p:txBody>
          </p:sp>
          <p:sp>
            <p:nvSpPr>
              <p:cNvPr id="9" name="TextBox 9"/>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grpSp>
          <p:nvGrpSpPr>
            <p:cNvPr id="10" name="Group 10"/>
            <p:cNvGrpSpPr/>
            <p:nvPr/>
          </p:nvGrpSpPr>
          <p:grpSpPr>
            <a:xfrm rot="-5400000">
              <a:off x="22577447" y="6649092"/>
              <a:ext cx="477503" cy="417815"/>
              <a:chOff x="0" y="0"/>
              <a:chExt cx="812800" cy="711200"/>
            </a:xfrm>
          </p:grpSpPr>
          <p:sp>
            <p:nvSpPr>
              <p:cNvPr id="11" name="Freeform 11"/>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en-US"/>
              </a:p>
            </p:txBody>
          </p:sp>
          <p:sp>
            <p:nvSpPr>
              <p:cNvPr id="12" name="TextBox 12"/>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grpSp>
          <p:nvGrpSpPr>
            <p:cNvPr id="13" name="Group 13"/>
            <p:cNvGrpSpPr/>
            <p:nvPr/>
          </p:nvGrpSpPr>
          <p:grpSpPr>
            <a:xfrm rot="-10800000">
              <a:off x="11953255" y="1371600"/>
              <a:ext cx="477503" cy="417815"/>
              <a:chOff x="0" y="0"/>
              <a:chExt cx="812800" cy="711200"/>
            </a:xfrm>
          </p:grpSpPr>
          <p:sp>
            <p:nvSpPr>
              <p:cNvPr id="14" name="Freeform 14"/>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en-US"/>
              </a:p>
            </p:txBody>
          </p:sp>
          <p:sp>
            <p:nvSpPr>
              <p:cNvPr id="15" name="TextBox 15"/>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grpSp>
          <p:nvGrpSpPr>
            <p:cNvPr id="16" name="Group 16"/>
            <p:cNvGrpSpPr/>
            <p:nvPr/>
          </p:nvGrpSpPr>
          <p:grpSpPr>
            <a:xfrm>
              <a:off x="11953255" y="11913885"/>
              <a:ext cx="477503" cy="417815"/>
              <a:chOff x="0" y="0"/>
              <a:chExt cx="812800" cy="711200"/>
            </a:xfrm>
          </p:grpSpPr>
          <p:sp>
            <p:nvSpPr>
              <p:cNvPr id="17" name="Freeform 17"/>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en-US"/>
              </a:p>
            </p:txBody>
          </p:sp>
          <p:sp>
            <p:nvSpPr>
              <p:cNvPr id="18" name="TextBox 18"/>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grpSp>
      <p:sp>
        <p:nvSpPr>
          <p:cNvPr id="19" name="TextBox 19"/>
          <p:cNvSpPr txBox="1"/>
          <p:nvPr/>
        </p:nvSpPr>
        <p:spPr>
          <a:xfrm>
            <a:off x="5280936" y="1612508"/>
            <a:ext cx="7726128" cy="895350"/>
          </a:xfrm>
          <a:prstGeom prst="rect">
            <a:avLst/>
          </a:prstGeom>
        </p:spPr>
        <p:txBody>
          <a:bodyPr lIns="0" tIns="0" rIns="0" bIns="0" rtlCol="0" anchor="t">
            <a:spAutoFit/>
          </a:bodyPr>
          <a:lstStyle/>
          <a:p>
            <a:pPr marL="0" lvl="0" indent="0" algn="ctr">
              <a:lnSpc>
                <a:spcPts val="7085"/>
              </a:lnSpc>
              <a:spcBef>
                <a:spcPct val="0"/>
              </a:spcBef>
            </a:pPr>
            <a:r>
              <a:rPr lang="en-US" sz="5904" b="1" u="none" strike="noStrike">
                <a:solidFill>
                  <a:srgbClr val="AAFF3E"/>
                </a:solidFill>
                <a:latin typeface="HK Modular"/>
                <a:ea typeface="HK Modular"/>
                <a:cs typeface="HK Modular"/>
                <a:sym typeface="HK Modular"/>
              </a:rPr>
              <a:t>CREDITS</a:t>
            </a:r>
          </a:p>
        </p:txBody>
      </p:sp>
      <p:sp>
        <p:nvSpPr>
          <p:cNvPr id="20" name="TextBox 20"/>
          <p:cNvSpPr txBox="1"/>
          <p:nvPr/>
        </p:nvSpPr>
        <p:spPr>
          <a:xfrm>
            <a:off x="3143698" y="5458158"/>
            <a:ext cx="11810379" cy="380021"/>
          </a:xfrm>
          <a:prstGeom prst="rect">
            <a:avLst/>
          </a:prstGeom>
        </p:spPr>
        <p:txBody>
          <a:bodyPr lIns="0" tIns="0" rIns="0" bIns="0" rtlCol="0" anchor="t">
            <a:spAutoFit/>
          </a:bodyPr>
          <a:lstStyle/>
          <a:p>
            <a:pPr marL="0" lvl="0" indent="0" algn="l">
              <a:lnSpc>
                <a:spcPts val="3025"/>
              </a:lnSpc>
              <a:spcBef>
                <a:spcPct val="0"/>
              </a:spcBef>
            </a:pPr>
            <a:r>
              <a:rPr lang="en-US" sz="2327" u="none" strike="noStrike">
                <a:solidFill>
                  <a:srgbClr val="FFFFFF"/>
                </a:solidFill>
                <a:latin typeface="Montserrat"/>
                <a:ea typeface="Montserrat"/>
                <a:cs typeface="Montserrat"/>
                <a:sym typeface="Montserrat"/>
              </a:rPr>
              <a:t>This presentation template is free for everyone to use thanks to the following:</a:t>
            </a:r>
          </a:p>
        </p:txBody>
      </p:sp>
      <p:sp>
        <p:nvSpPr>
          <p:cNvPr id="21" name="TextBox 21"/>
          <p:cNvSpPr txBox="1"/>
          <p:nvPr/>
        </p:nvSpPr>
        <p:spPr>
          <a:xfrm>
            <a:off x="2818025" y="6514455"/>
            <a:ext cx="12651949" cy="761021"/>
          </a:xfrm>
          <a:prstGeom prst="rect">
            <a:avLst/>
          </a:prstGeom>
        </p:spPr>
        <p:txBody>
          <a:bodyPr lIns="0" tIns="0" rIns="0" bIns="0" rtlCol="0" anchor="t">
            <a:spAutoFit/>
          </a:bodyPr>
          <a:lstStyle/>
          <a:p>
            <a:pPr marL="0" lvl="0" indent="0" algn="ctr">
              <a:lnSpc>
                <a:spcPts val="3025"/>
              </a:lnSpc>
              <a:spcBef>
                <a:spcPct val="0"/>
              </a:spcBef>
            </a:pPr>
            <a:r>
              <a:rPr lang="en-US" sz="2327" u="none" strike="noStrike">
                <a:solidFill>
                  <a:srgbClr val="FFFFFF"/>
                </a:solidFill>
                <a:latin typeface="Montserrat"/>
                <a:ea typeface="Montserrat"/>
                <a:cs typeface="Montserrat"/>
                <a:sym typeface="Montserrat"/>
              </a:rPr>
              <a:t>SlidesCarnival for the presentation template</a:t>
            </a:r>
          </a:p>
          <a:p>
            <a:pPr marL="0" lvl="0" indent="0" algn="ctr">
              <a:lnSpc>
                <a:spcPts val="3025"/>
              </a:lnSpc>
              <a:spcBef>
                <a:spcPct val="0"/>
              </a:spcBef>
            </a:pPr>
            <a:r>
              <a:rPr lang="en-US" sz="2327" u="none" strike="noStrike">
                <a:solidFill>
                  <a:srgbClr val="FFFFFF"/>
                </a:solidFill>
                <a:latin typeface="Montserrat"/>
                <a:ea typeface="Montserrat"/>
                <a:cs typeface="Montserrat"/>
                <a:sym typeface="Montserrat"/>
              </a:rPr>
              <a:t>Pexels for the photos</a:t>
            </a:r>
          </a:p>
        </p:txBody>
      </p:sp>
      <p:sp>
        <p:nvSpPr>
          <p:cNvPr id="22" name="TextBox 22"/>
          <p:cNvSpPr txBox="1"/>
          <p:nvPr/>
        </p:nvSpPr>
        <p:spPr>
          <a:xfrm>
            <a:off x="2818025" y="7779142"/>
            <a:ext cx="12651949" cy="895350"/>
          </a:xfrm>
          <a:prstGeom prst="rect">
            <a:avLst/>
          </a:prstGeom>
        </p:spPr>
        <p:txBody>
          <a:bodyPr lIns="0" tIns="0" rIns="0" bIns="0" rtlCol="0" anchor="t">
            <a:spAutoFit/>
          </a:bodyPr>
          <a:lstStyle/>
          <a:p>
            <a:pPr marL="0" lvl="0" indent="0" algn="ctr">
              <a:lnSpc>
                <a:spcPts val="7085"/>
              </a:lnSpc>
              <a:spcBef>
                <a:spcPct val="0"/>
              </a:spcBef>
            </a:pPr>
            <a:r>
              <a:rPr lang="en-US" sz="5904" b="1" u="none" strike="noStrike">
                <a:solidFill>
                  <a:srgbClr val="AAFF3E"/>
                </a:solidFill>
                <a:latin typeface="HK Modular"/>
                <a:ea typeface="HK Modular"/>
                <a:cs typeface="HK Modular"/>
                <a:sym typeface="HK Modular"/>
              </a:rPr>
              <a:t>HAPPY DESIGNING! </a:t>
            </a:r>
          </a:p>
        </p:txBody>
      </p:sp>
      <p:sp>
        <p:nvSpPr>
          <p:cNvPr id="23" name="Freeform 23"/>
          <p:cNvSpPr/>
          <p:nvPr/>
        </p:nvSpPr>
        <p:spPr>
          <a:xfrm>
            <a:off x="6131256" y="3275512"/>
            <a:ext cx="6025487" cy="1506372"/>
          </a:xfrm>
          <a:custGeom>
            <a:avLst/>
            <a:gdLst/>
            <a:ahLst/>
            <a:cxnLst/>
            <a:rect l="l" t="t" r="r" b="b"/>
            <a:pathLst>
              <a:path w="6025487" h="1506372">
                <a:moveTo>
                  <a:pt x="0" y="0"/>
                </a:moveTo>
                <a:lnTo>
                  <a:pt x="6025488" y="0"/>
                </a:lnTo>
                <a:lnTo>
                  <a:pt x="6025488" y="1506371"/>
                </a:lnTo>
                <a:lnTo>
                  <a:pt x="0" y="15063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24" name="Group 24"/>
          <p:cNvGrpSpPr/>
          <p:nvPr/>
        </p:nvGrpSpPr>
        <p:grpSpPr>
          <a:xfrm>
            <a:off x="1620570" y="355456"/>
            <a:ext cx="10846539" cy="333375"/>
            <a:chOff x="0" y="0"/>
            <a:chExt cx="14462052" cy="444500"/>
          </a:xfrm>
        </p:grpSpPr>
        <p:grpSp>
          <p:nvGrpSpPr>
            <p:cNvPr id="25" name="Group 25"/>
            <p:cNvGrpSpPr/>
            <p:nvPr/>
          </p:nvGrpSpPr>
          <p:grpSpPr>
            <a:xfrm rot="5400000">
              <a:off x="9961940" y="48130"/>
              <a:ext cx="422795" cy="369945"/>
              <a:chOff x="0" y="0"/>
              <a:chExt cx="812800" cy="711200"/>
            </a:xfrm>
          </p:grpSpPr>
          <p:sp>
            <p:nvSpPr>
              <p:cNvPr id="26" name="Freeform 26"/>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AAFF3E"/>
              </a:solidFill>
            </p:spPr>
            <p:txBody>
              <a:bodyPr/>
              <a:lstStyle/>
              <a:p>
                <a:endParaRPr lang="en-US"/>
              </a:p>
            </p:txBody>
          </p:sp>
          <p:sp>
            <p:nvSpPr>
              <p:cNvPr id="27" name="TextBox 27"/>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grpSp>
          <p:nvGrpSpPr>
            <p:cNvPr id="28" name="Group 28"/>
            <p:cNvGrpSpPr/>
            <p:nvPr/>
          </p:nvGrpSpPr>
          <p:grpSpPr>
            <a:xfrm rot="5400000">
              <a:off x="4574949" y="48130"/>
              <a:ext cx="422795" cy="369945"/>
              <a:chOff x="0" y="0"/>
              <a:chExt cx="812800" cy="711200"/>
            </a:xfrm>
          </p:grpSpPr>
          <p:sp>
            <p:nvSpPr>
              <p:cNvPr id="29" name="Freeform 29"/>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AAFF3E"/>
              </a:solidFill>
            </p:spPr>
            <p:txBody>
              <a:bodyPr/>
              <a:lstStyle/>
              <a:p>
                <a:endParaRPr lang="en-US"/>
              </a:p>
            </p:txBody>
          </p:sp>
          <p:sp>
            <p:nvSpPr>
              <p:cNvPr id="30" name="TextBox 30"/>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grpSp>
          <p:nvGrpSpPr>
            <p:cNvPr id="31" name="Group 31"/>
            <p:cNvGrpSpPr/>
            <p:nvPr/>
          </p:nvGrpSpPr>
          <p:grpSpPr>
            <a:xfrm rot="5400000">
              <a:off x="-26425" y="48130"/>
              <a:ext cx="422795" cy="369945"/>
              <a:chOff x="0" y="0"/>
              <a:chExt cx="812800" cy="711200"/>
            </a:xfrm>
          </p:grpSpPr>
          <p:sp>
            <p:nvSpPr>
              <p:cNvPr id="32" name="Freeform 32"/>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AAFF3E"/>
              </a:solidFill>
            </p:spPr>
            <p:txBody>
              <a:bodyPr/>
              <a:lstStyle/>
              <a:p>
                <a:endParaRPr lang="en-US"/>
              </a:p>
            </p:txBody>
          </p:sp>
          <p:sp>
            <p:nvSpPr>
              <p:cNvPr id="33" name="TextBox 33"/>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sp>
          <p:nvSpPr>
            <p:cNvPr id="34" name="TextBox 34"/>
            <p:cNvSpPr txBox="1"/>
            <p:nvPr/>
          </p:nvSpPr>
          <p:spPr>
            <a:xfrm>
              <a:off x="5098319" y="0"/>
              <a:ext cx="3977428" cy="444500"/>
            </a:xfrm>
            <a:prstGeom prst="rect">
              <a:avLst/>
            </a:prstGeom>
          </p:spPr>
          <p:txBody>
            <a:bodyPr lIns="0" tIns="0" rIns="0" bIns="0" rtlCol="0" anchor="t">
              <a:spAutoFit/>
            </a:bodyPr>
            <a:lstStyle/>
            <a:p>
              <a:pPr algn="l">
                <a:lnSpc>
                  <a:spcPts val="2685"/>
                </a:lnSpc>
              </a:pPr>
              <a:r>
                <a:rPr lang="en-US" sz="2237">
                  <a:solidFill>
                    <a:srgbClr val="FFFFFF"/>
                  </a:solidFill>
                  <a:latin typeface="HK Modular"/>
                  <a:ea typeface="HK Modular"/>
                  <a:cs typeface="HK Modular"/>
                  <a:sym typeface="HK Modular"/>
                </a:rPr>
                <a:t>ABOUT RADAR</a:t>
              </a:r>
            </a:p>
          </p:txBody>
        </p:sp>
        <p:sp>
          <p:nvSpPr>
            <p:cNvPr id="35" name="TextBox 35"/>
            <p:cNvSpPr txBox="1"/>
            <p:nvPr/>
          </p:nvSpPr>
          <p:spPr>
            <a:xfrm>
              <a:off x="10484624" y="0"/>
              <a:ext cx="3977428" cy="444500"/>
            </a:xfrm>
            <a:prstGeom prst="rect">
              <a:avLst/>
            </a:prstGeom>
          </p:spPr>
          <p:txBody>
            <a:bodyPr lIns="0" tIns="0" rIns="0" bIns="0" rtlCol="0" anchor="t">
              <a:spAutoFit/>
            </a:bodyPr>
            <a:lstStyle/>
            <a:p>
              <a:pPr algn="l">
                <a:lnSpc>
                  <a:spcPts val="2685"/>
                </a:lnSpc>
              </a:pPr>
              <a:r>
                <a:rPr lang="en-US" sz="2237">
                  <a:solidFill>
                    <a:srgbClr val="FFFFFF"/>
                  </a:solidFill>
                  <a:latin typeface="HK Modular"/>
                  <a:ea typeface="HK Modular"/>
                  <a:cs typeface="HK Modular"/>
                  <a:sym typeface="HK Modular"/>
                </a:rPr>
                <a:t>CONTACT US</a:t>
              </a:r>
            </a:p>
          </p:txBody>
        </p:sp>
        <p:sp>
          <p:nvSpPr>
            <p:cNvPr id="36" name="TextBox 36"/>
            <p:cNvSpPr txBox="1"/>
            <p:nvPr/>
          </p:nvSpPr>
          <p:spPr>
            <a:xfrm>
              <a:off x="496945" y="0"/>
              <a:ext cx="3977428" cy="444500"/>
            </a:xfrm>
            <a:prstGeom prst="rect">
              <a:avLst/>
            </a:prstGeom>
          </p:spPr>
          <p:txBody>
            <a:bodyPr lIns="0" tIns="0" rIns="0" bIns="0" rtlCol="0" anchor="t">
              <a:spAutoFit/>
            </a:bodyPr>
            <a:lstStyle/>
            <a:p>
              <a:pPr algn="l">
                <a:lnSpc>
                  <a:spcPts val="2685"/>
                </a:lnSpc>
              </a:pPr>
              <a:r>
                <a:rPr lang="en-US" sz="2237">
                  <a:solidFill>
                    <a:srgbClr val="FFFFFF"/>
                  </a:solidFill>
                  <a:latin typeface="HK Modular"/>
                  <a:ea typeface="HK Modular"/>
                  <a:cs typeface="HK Modular"/>
                  <a:sym typeface="HK Modular"/>
                </a:rPr>
                <a:t>WELCOME</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1909">
                <a:alpha val="100000"/>
              </a:srgbClr>
            </a:gs>
            <a:gs pos="100000">
              <a:srgbClr val="73A65E">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22024" y="0"/>
            <a:ext cx="18415360" cy="10287000"/>
            <a:chOff x="0" y="0"/>
            <a:chExt cx="24553814" cy="13716000"/>
          </a:xfrm>
        </p:grpSpPr>
        <p:sp>
          <p:nvSpPr>
            <p:cNvPr id="3" name="AutoShape 3"/>
            <p:cNvSpPr/>
            <p:nvPr/>
          </p:nvSpPr>
          <p:spPr>
            <a:xfrm flipV="1">
              <a:off x="7" y="1358900"/>
              <a:ext cx="24384000" cy="0"/>
            </a:xfrm>
            <a:prstGeom prst="line">
              <a:avLst/>
            </a:prstGeom>
            <a:ln w="25400" cap="flat">
              <a:solidFill>
                <a:srgbClr val="FFFFFF"/>
              </a:solidFill>
              <a:prstDash val="solid"/>
              <a:headEnd type="none" w="sm" len="sm"/>
              <a:tailEnd type="none" w="sm" len="sm"/>
            </a:ln>
          </p:spPr>
          <p:txBody>
            <a:bodyPr/>
            <a:lstStyle/>
            <a:p>
              <a:endParaRPr lang="en-US"/>
            </a:p>
          </p:txBody>
        </p:sp>
        <p:sp>
          <p:nvSpPr>
            <p:cNvPr id="4" name="AutoShape 4"/>
            <p:cNvSpPr/>
            <p:nvPr/>
          </p:nvSpPr>
          <p:spPr>
            <a:xfrm flipH="1">
              <a:off x="1384307" y="0"/>
              <a:ext cx="0" cy="13716000"/>
            </a:xfrm>
            <a:prstGeom prst="line">
              <a:avLst/>
            </a:prstGeom>
            <a:ln w="25400" cap="flat">
              <a:solidFill>
                <a:srgbClr val="FFFFFF"/>
              </a:solidFill>
              <a:prstDash val="solid"/>
              <a:headEnd type="none" w="sm" len="sm"/>
              <a:tailEnd type="none" w="sm" len="sm"/>
            </a:ln>
          </p:spPr>
          <p:txBody>
            <a:bodyPr/>
            <a:lstStyle/>
            <a:p>
              <a:endParaRPr lang="en-US"/>
            </a:p>
          </p:txBody>
        </p:sp>
        <p:sp>
          <p:nvSpPr>
            <p:cNvPr id="5" name="AutoShape 5"/>
            <p:cNvSpPr/>
            <p:nvPr/>
          </p:nvSpPr>
          <p:spPr>
            <a:xfrm>
              <a:off x="23025107" y="0"/>
              <a:ext cx="0" cy="13716000"/>
            </a:xfrm>
            <a:prstGeom prst="line">
              <a:avLst/>
            </a:prstGeom>
            <a:ln w="25400" cap="flat">
              <a:solidFill>
                <a:srgbClr val="FFFFFF"/>
              </a:solidFill>
              <a:prstDash val="solid"/>
              <a:headEnd type="none" w="sm" len="sm"/>
              <a:tailEnd type="none" w="sm" len="sm"/>
            </a:ln>
          </p:spPr>
          <p:txBody>
            <a:bodyPr/>
            <a:lstStyle/>
            <a:p>
              <a:endParaRPr lang="en-US"/>
            </a:p>
          </p:txBody>
        </p:sp>
        <p:sp>
          <p:nvSpPr>
            <p:cNvPr id="6" name="AutoShape 6"/>
            <p:cNvSpPr/>
            <p:nvPr/>
          </p:nvSpPr>
          <p:spPr>
            <a:xfrm flipV="1">
              <a:off x="7" y="12331700"/>
              <a:ext cx="24553801" cy="12700"/>
            </a:xfrm>
            <a:prstGeom prst="line">
              <a:avLst/>
            </a:prstGeom>
            <a:ln w="25400" cap="flat">
              <a:solidFill>
                <a:srgbClr val="FFFFFF"/>
              </a:solidFill>
              <a:prstDash val="solid"/>
              <a:headEnd type="none" w="sm" len="sm"/>
              <a:tailEnd type="none" w="sm" len="sm"/>
            </a:ln>
          </p:spPr>
          <p:txBody>
            <a:bodyPr/>
            <a:lstStyle/>
            <a:p>
              <a:endParaRPr lang="en-US"/>
            </a:p>
          </p:txBody>
        </p:sp>
        <p:grpSp>
          <p:nvGrpSpPr>
            <p:cNvPr id="7" name="Group 7"/>
            <p:cNvGrpSpPr/>
            <p:nvPr/>
          </p:nvGrpSpPr>
          <p:grpSpPr>
            <a:xfrm rot="5400000">
              <a:off x="1354463" y="6649092"/>
              <a:ext cx="477503" cy="417815"/>
              <a:chOff x="0" y="0"/>
              <a:chExt cx="812800" cy="711200"/>
            </a:xfrm>
          </p:grpSpPr>
          <p:sp>
            <p:nvSpPr>
              <p:cNvPr id="8" name="Freeform 8"/>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en-US"/>
              </a:p>
            </p:txBody>
          </p:sp>
          <p:sp>
            <p:nvSpPr>
              <p:cNvPr id="9" name="TextBox 9"/>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grpSp>
          <p:nvGrpSpPr>
            <p:cNvPr id="10" name="Group 10"/>
            <p:cNvGrpSpPr/>
            <p:nvPr/>
          </p:nvGrpSpPr>
          <p:grpSpPr>
            <a:xfrm rot="-5400000">
              <a:off x="22577447" y="6649092"/>
              <a:ext cx="477503" cy="417815"/>
              <a:chOff x="0" y="0"/>
              <a:chExt cx="812800" cy="711200"/>
            </a:xfrm>
          </p:grpSpPr>
          <p:sp>
            <p:nvSpPr>
              <p:cNvPr id="11" name="Freeform 11"/>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en-US"/>
              </a:p>
            </p:txBody>
          </p:sp>
          <p:sp>
            <p:nvSpPr>
              <p:cNvPr id="12" name="TextBox 12"/>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grpSp>
          <p:nvGrpSpPr>
            <p:cNvPr id="13" name="Group 13"/>
            <p:cNvGrpSpPr/>
            <p:nvPr/>
          </p:nvGrpSpPr>
          <p:grpSpPr>
            <a:xfrm rot="-10800000">
              <a:off x="11953255" y="1371600"/>
              <a:ext cx="477503" cy="417815"/>
              <a:chOff x="0" y="0"/>
              <a:chExt cx="812800" cy="711200"/>
            </a:xfrm>
          </p:grpSpPr>
          <p:sp>
            <p:nvSpPr>
              <p:cNvPr id="14" name="Freeform 14"/>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en-US"/>
              </a:p>
            </p:txBody>
          </p:sp>
          <p:sp>
            <p:nvSpPr>
              <p:cNvPr id="15" name="TextBox 15"/>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grpSp>
          <p:nvGrpSpPr>
            <p:cNvPr id="16" name="Group 16"/>
            <p:cNvGrpSpPr/>
            <p:nvPr/>
          </p:nvGrpSpPr>
          <p:grpSpPr>
            <a:xfrm>
              <a:off x="11953255" y="11913885"/>
              <a:ext cx="477503" cy="417815"/>
              <a:chOff x="0" y="0"/>
              <a:chExt cx="812800" cy="711200"/>
            </a:xfrm>
          </p:grpSpPr>
          <p:sp>
            <p:nvSpPr>
              <p:cNvPr id="17" name="Freeform 17"/>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en-US"/>
              </a:p>
            </p:txBody>
          </p:sp>
          <p:sp>
            <p:nvSpPr>
              <p:cNvPr id="18" name="TextBox 18"/>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grpSp>
      <p:grpSp>
        <p:nvGrpSpPr>
          <p:cNvPr id="19" name="Group 19"/>
          <p:cNvGrpSpPr/>
          <p:nvPr/>
        </p:nvGrpSpPr>
        <p:grpSpPr>
          <a:xfrm>
            <a:off x="5853687" y="1409140"/>
            <a:ext cx="10985455" cy="7468720"/>
            <a:chOff x="0" y="0"/>
            <a:chExt cx="2893288" cy="1967070"/>
          </a:xfrm>
        </p:grpSpPr>
        <p:sp>
          <p:nvSpPr>
            <p:cNvPr id="20" name="Freeform 20"/>
            <p:cNvSpPr/>
            <p:nvPr/>
          </p:nvSpPr>
          <p:spPr>
            <a:xfrm>
              <a:off x="0" y="0"/>
              <a:ext cx="2893289" cy="1967070"/>
            </a:xfrm>
            <a:custGeom>
              <a:avLst/>
              <a:gdLst/>
              <a:ahLst/>
              <a:cxnLst/>
              <a:rect l="l" t="t" r="r" b="b"/>
              <a:pathLst>
                <a:path w="2893289" h="1967070">
                  <a:moveTo>
                    <a:pt x="0" y="0"/>
                  </a:moveTo>
                  <a:lnTo>
                    <a:pt x="2893289" y="0"/>
                  </a:lnTo>
                  <a:lnTo>
                    <a:pt x="2893289" y="1967070"/>
                  </a:lnTo>
                  <a:lnTo>
                    <a:pt x="0" y="1967070"/>
                  </a:lnTo>
                  <a:close/>
                </a:path>
              </a:pathLst>
            </a:custGeom>
            <a:solidFill>
              <a:srgbClr val="AAFF3E"/>
            </a:solidFill>
            <a:ln w="38100" cap="sq">
              <a:solidFill>
                <a:srgbClr val="FFFFFF"/>
              </a:solidFill>
              <a:prstDash val="solid"/>
              <a:miter/>
            </a:ln>
          </p:spPr>
          <p:txBody>
            <a:bodyPr/>
            <a:lstStyle/>
            <a:p>
              <a:endParaRPr lang="en-US"/>
            </a:p>
          </p:txBody>
        </p:sp>
        <p:sp>
          <p:nvSpPr>
            <p:cNvPr id="21" name="TextBox 21"/>
            <p:cNvSpPr txBox="1"/>
            <p:nvPr/>
          </p:nvSpPr>
          <p:spPr>
            <a:xfrm>
              <a:off x="0" y="-9525"/>
              <a:ext cx="2893288" cy="1976595"/>
            </a:xfrm>
            <a:prstGeom prst="rect">
              <a:avLst/>
            </a:prstGeom>
          </p:spPr>
          <p:txBody>
            <a:bodyPr lIns="50800" tIns="50800" rIns="50800" bIns="50800" rtlCol="0" anchor="ctr"/>
            <a:lstStyle/>
            <a:p>
              <a:pPr marL="0" lvl="0" indent="0" algn="l">
                <a:lnSpc>
                  <a:spcPts val="4080"/>
                </a:lnSpc>
                <a:spcBef>
                  <a:spcPct val="0"/>
                </a:spcBef>
              </a:pPr>
              <a:endParaRPr/>
            </a:p>
          </p:txBody>
        </p:sp>
      </p:grpSp>
      <p:sp>
        <p:nvSpPr>
          <p:cNvPr id="22" name="TextBox 22"/>
          <p:cNvSpPr txBox="1"/>
          <p:nvPr/>
        </p:nvSpPr>
        <p:spPr>
          <a:xfrm>
            <a:off x="6071523" y="1702995"/>
            <a:ext cx="10221052" cy="7174865"/>
          </a:xfrm>
          <a:prstGeom prst="rect">
            <a:avLst/>
          </a:prstGeom>
        </p:spPr>
        <p:txBody>
          <a:bodyPr lIns="0" tIns="0" rIns="0" bIns="0" rtlCol="0" anchor="t">
            <a:spAutoFit/>
          </a:bodyPr>
          <a:lstStyle/>
          <a:p>
            <a:pPr algn="l">
              <a:lnSpc>
                <a:spcPts val="4060"/>
              </a:lnSpc>
            </a:pPr>
            <a:r>
              <a:rPr lang="en-US" sz="2900">
                <a:solidFill>
                  <a:srgbClr val="284009"/>
                </a:solidFill>
                <a:latin typeface="Montserrat"/>
                <a:ea typeface="Montserrat"/>
                <a:cs typeface="Montserrat"/>
                <a:sym typeface="Montserrat"/>
              </a:rPr>
              <a:t>Action: PORT_SCAN,</a:t>
            </a:r>
          </a:p>
          <a:p>
            <a:pPr algn="l">
              <a:lnSpc>
                <a:spcPts val="4060"/>
              </a:lnSpc>
            </a:pPr>
            <a:r>
              <a:rPr lang="en-US" sz="2900">
                <a:solidFill>
                  <a:srgbClr val="284009"/>
                </a:solidFill>
                <a:latin typeface="Montserrat"/>
                <a:ea typeface="Montserrat"/>
                <a:cs typeface="Montserrat"/>
                <a:sym typeface="Montserrat"/>
              </a:rPr>
              <a:t>EndTime: 2024-10-25T16:54:32.000Z,</a:t>
            </a:r>
          </a:p>
          <a:p>
            <a:pPr algn="l">
              <a:lnSpc>
                <a:spcPts val="4060"/>
              </a:lnSpc>
            </a:pPr>
            <a:r>
              <a:rPr lang="en-US" sz="2900">
                <a:solidFill>
                  <a:srgbClr val="284009"/>
                </a:solidFill>
                <a:latin typeface="Montserrat"/>
                <a:ea typeface="Montserrat"/>
                <a:cs typeface="Montserrat"/>
                <a:sym typeface="Montserrat"/>
              </a:rPr>
              <a:t>Message: A portscan was detected against a firewall,</a:t>
            </a:r>
          </a:p>
          <a:p>
            <a:pPr algn="l">
              <a:lnSpc>
                <a:spcPts val="4060"/>
              </a:lnSpc>
            </a:pPr>
            <a:r>
              <a:rPr lang="en-US" sz="2900">
                <a:solidFill>
                  <a:srgbClr val="284009"/>
                </a:solidFill>
                <a:latin typeface="Montserrat"/>
                <a:ea typeface="Montserrat"/>
                <a:cs typeface="Montserrat"/>
                <a:sym typeface="Montserrat"/>
              </a:rPr>
              <a:t>ResourceName: nsw-fwc-a.globex.internal,</a:t>
            </a:r>
          </a:p>
          <a:p>
            <a:pPr algn="l">
              <a:lnSpc>
                <a:spcPts val="4060"/>
              </a:lnSpc>
            </a:pPr>
            <a:r>
              <a:rPr lang="en-US" sz="2900">
                <a:solidFill>
                  <a:srgbClr val="284009"/>
                </a:solidFill>
                <a:latin typeface="Montserrat"/>
                <a:ea typeface="Montserrat"/>
                <a:cs typeface="Montserrat"/>
                <a:sym typeface="Montserrat"/>
              </a:rPr>
              <a:t>Protocol: TCP,</a:t>
            </a:r>
          </a:p>
          <a:p>
            <a:pPr algn="l">
              <a:lnSpc>
                <a:spcPts val="4060"/>
              </a:lnSpc>
            </a:pPr>
            <a:r>
              <a:rPr lang="en-US" sz="2900">
                <a:solidFill>
                  <a:srgbClr val="284009"/>
                </a:solidFill>
                <a:latin typeface="Montserrat"/>
                <a:ea typeface="Montserrat"/>
                <a:cs typeface="Montserrat"/>
                <a:sym typeface="Montserrat"/>
              </a:rPr>
              <a:t>RawMsg: [**] [1:10000000004:1] NMAP ping sweep Scan [**] [Priority: 5] {ICMP} 202.225.227.160 -&gt; 10.126.198.42</a:t>
            </a:r>
          </a:p>
          <a:p>
            <a:pPr algn="l">
              <a:lnSpc>
                <a:spcPts val="4060"/>
              </a:lnSpc>
            </a:pPr>
            <a:r>
              <a:rPr lang="en-US" sz="2900">
                <a:solidFill>
                  <a:srgbClr val="284009"/>
                </a:solidFill>
                <a:latin typeface="Montserrat"/>
                <a:ea typeface="Montserrat"/>
                <a:cs typeface="Montserrat"/>
                <a:sym typeface="Montserrat"/>
              </a:rPr>
              <a:t>SessionDirection: INBOUND,</a:t>
            </a:r>
          </a:p>
          <a:p>
            <a:pPr algn="l">
              <a:lnSpc>
                <a:spcPts val="4060"/>
              </a:lnSpc>
            </a:pPr>
            <a:r>
              <a:rPr lang="en-US" sz="2900">
                <a:solidFill>
                  <a:srgbClr val="284009"/>
                </a:solidFill>
                <a:latin typeface="Montserrat"/>
                <a:ea typeface="Montserrat"/>
                <a:cs typeface="Montserrat"/>
                <a:sym typeface="Montserrat"/>
              </a:rPr>
              <a:t>Severity: 5,</a:t>
            </a:r>
          </a:p>
          <a:p>
            <a:pPr algn="l">
              <a:lnSpc>
                <a:spcPts val="4060"/>
              </a:lnSpc>
            </a:pPr>
            <a:r>
              <a:rPr lang="en-US" sz="2900">
                <a:solidFill>
                  <a:srgbClr val="284009"/>
                </a:solidFill>
                <a:latin typeface="Montserrat"/>
                <a:ea typeface="Montserrat"/>
                <a:cs typeface="Montserrat"/>
                <a:sym typeface="Montserrat"/>
              </a:rPr>
              <a:t>OutcomeKill: false,</a:t>
            </a:r>
          </a:p>
          <a:p>
            <a:pPr algn="l">
              <a:lnSpc>
                <a:spcPts val="4060"/>
              </a:lnSpc>
            </a:pPr>
            <a:r>
              <a:rPr lang="en-US" sz="2900">
                <a:solidFill>
                  <a:srgbClr val="284009"/>
                </a:solidFill>
                <a:latin typeface="Montserrat"/>
                <a:ea typeface="Montserrat"/>
                <a:cs typeface="Montserrat"/>
                <a:sym typeface="Montserrat"/>
              </a:rPr>
              <a:t>ClientApplication: Unknown,</a:t>
            </a:r>
          </a:p>
          <a:p>
            <a:pPr algn="l">
              <a:lnSpc>
                <a:spcPts val="4060"/>
              </a:lnSpc>
            </a:pPr>
            <a:r>
              <a:rPr lang="en-US" sz="2900">
                <a:solidFill>
                  <a:srgbClr val="284009"/>
                </a:solidFill>
                <a:latin typeface="Montserrat"/>
                <a:ea typeface="Montserrat"/>
                <a:cs typeface="Montserrat"/>
                <a:sym typeface="Montserrat"/>
              </a:rPr>
              <a:t>IPSource: 202.225.227.160,</a:t>
            </a:r>
          </a:p>
          <a:p>
            <a:pPr algn="l">
              <a:lnSpc>
                <a:spcPts val="4060"/>
              </a:lnSpc>
            </a:pPr>
            <a:r>
              <a:rPr lang="en-US" sz="2900">
                <a:solidFill>
                  <a:srgbClr val="284009"/>
                </a:solidFill>
                <a:latin typeface="Montserrat"/>
                <a:ea typeface="Montserrat"/>
                <a:cs typeface="Montserrat"/>
                <a:sym typeface="Montserrat"/>
              </a:rPr>
              <a:t>IPDestination: 10.126.198.42</a:t>
            </a:r>
          </a:p>
          <a:p>
            <a:pPr marL="0" lvl="0" indent="0" algn="l">
              <a:lnSpc>
                <a:spcPts val="4060"/>
              </a:lnSpc>
              <a:spcBef>
                <a:spcPct val="0"/>
              </a:spcBef>
            </a:pPr>
            <a:endParaRPr lang="en-US" sz="2900">
              <a:solidFill>
                <a:srgbClr val="284009"/>
              </a:solidFill>
              <a:latin typeface="Montserrat"/>
              <a:ea typeface="Montserrat"/>
              <a:cs typeface="Montserrat"/>
              <a:sym typeface="Montserrat"/>
            </a:endParaRPr>
          </a:p>
        </p:txBody>
      </p:sp>
      <p:sp>
        <p:nvSpPr>
          <p:cNvPr id="23" name="AutoShape 23"/>
          <p:cNvSpPr/>
          <p:nvPr/>
        </p:nvSpPr>
        <p:spPr>
          <a:xfrm>
            <a:off x="10162587" y="9731908"/>
            <a:ext cx="6492240" cy="0"/>
          </a:xfrm>
          <a:prstGeom prst="line">
            <a:avLst/>
          </a:prstGeom>
          <a:ln w="38100" cap="flat">
            <a:solidFill>
              <a:srgbClr val="AAFF3E"/>
            </a:solidFill>
            <a:prstDash val="solid"/>
            <a:headEnd type="none" w="sm" len="sm"/>
            <a:tailEnd type="triangle" w="lg" len="med"/>
          </a:ln>
        </p:spPr>
        <p:txBody>
          <a:bodyPr/>
          <a:lstStyle/>
          <a:p>
            <a:endParaRPr lang="en-US"/>
          </a:p>
        </p:txBody>
      </p:sp>
      <p:sp>
        <p:nvSpPr>
          <p:cNvPr id="24" name="Freeform 24"/>
          <p:cNvSpPr/>
          <p:nvPr/>
        </p:nvSpPr>
        <p:spPr>
          <a:xfrm>
            <a:off x="1339091" y="1205044"/>
            <a:ext cx="4059165" cy="9658055"/>
          </a:xfrm>
          <a:custGeom>
            <a:avLst/>
            <a:gdLst/>
            <a:ahLst/>
            <a:cxnLst/>
            <a:rect l="l" t="t" r="r" b="b"/>
            <a:pathLst>
              <a:path w="4059165" h="9658055">
                <a:moveTo>
                  <a:pt x="0" y="0"/>
                </a:moveTo>
                <a:lnTo>
                  <a:pt x="4059165" y="0"/>
                </a:lnTo>
                <a:lnTo>
                  <a:pt x="4059165" y="9658055"/>
                </a:lnTo>
                <a:lnTo>
                  <a:pt x="0" y="9658055"/>
                </a:lnTo>
                <a:lnTo>
                  <a:pt x="0" y="0"/>
                </a:lnTo>
                <a:close/>
              </a:path>
            </a:pathLst>
          </a:custGeom>
          <a:blipFill>
            <a:blip r:embed="rId2"/>
            <a:stretch>
              <a:fillRect t="-21007" r="-87504"/>
            </a:stretch>
          </a:blipFill>
        </p:spPr>
        <p:txBody>
          <a:bodyPr/>
          <a:lstStyle/>
          <a:p>
            <a:endParaRPr lang="en-US"/>
          </a:p>
        </p:txBody>
      </p:sp>
      <p:grpSp>
        <p:nvGrpSpPr>
          <p:cNvPr id="25" name="Group 25"/>
          <p:cNvGrpSpPr/>
          <p:nvPr/>
        </p:nvGrpSpPr>
        <p:grpSpPr>
          <a:xfrm>
            <a:off x="1620570" y="355456"/>
            <a:ext cx="3355780" cy="333375"/>
            <a:chOff x="0" y="0"/>
            <a:chExt cx="4474373" cy="444500"/>
          </a:xfrm>
        </p:grpSpPr>
        <p:grpSp>
          <p:nvGrpSpPr>
            <p:cNvPr id="26" name="Group 26"/>
            <p:cNvGrpSpPr/>
            <p:nvPr/>
          </p:nvGrpSpPr>
          <p:grpSpPr>
            <a:xfrm rot="5400000">
              <a:off x="-26425" y="48130"/>
              <a:ext cx="422795" cy="369945"/>
              <a:chOff x="0" y="0"/>
              <a:chExt cx="812800" cy="711200"/>
            </a:xfrm>
          </p:grpSpPr>
          <p:sp>
            <p:nvSpPr>
              <p:cNvPr id="27" name="Freeform 27"/>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AAFF3E"/>
              </a:solidFill>
            </p:spPr>
            <p:txBody>
              <a:bodyPr/>
              <a:lstStyle/>
              <a:p>
                <a:endParaRPr lang="en-US"/>
              </a:p>
            </p:txBody>
          </p:sp>
          <p:sp>
            <p:nvSpPr>
              <p:cNvPr id="28" name="TextBox 28"/>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sp>
          <p:nvSpPr>
            <p:cNvPr id="29" name="TextBox 29"/>
            <p:cNvSpPr txBox="1"/>
            <p:nvPr/>
          </p:nvSpPr>
          <p:spPr>
            <a:xfrm>
              <a:off x="496945" y="0"/>
              <a:ext cx="3977428" cy="444500"/>
            </a:xfrm>
            <a:prstGeom prst="rect">
              <a:avLst/>
            </a:prstGeom>
          </p:spPr>
          <p:txBody>
            <a:bodyPr lIns="0" tIns="0" rIns="0" bIns="0" rtlCol="0" anchor="t">
              <a:spAutoFit/>
            </a:bodyPr>
            <a:lstStyle/>
            <a:p>
              <a:pPr algn="l">
                <a:lnSpc>
                  <a:spcPts val="2685"/>
                </a:lnSpc>
              </a:pPr>
              <a:r>
                <a:rPr lang="en-US" sz="2237">
                  <a:solidFill>
                    <a:srgbClr val="FFFFFF"/>
                  </a:solidFill>
                  <a:latin typeface="HK Modular"/>
                  <a:ea typeface="HK Modular"/>
                  <a:cs typeface="HK Modular"/>
                  <a:sym typeface="HK Modular"/>
                </a:rPr>
                <a:t>INTRO</a:t>
              </a:r>
            </a:p>
          </p:txBody>
        </p:sp>
      </p:grpSp>
      <p:sp>
        <p:nvSpPr>
          <p:cNvPr id="30" name="AutoShape 30"/>
          <p:cNvSpPr/>
          <p:nvPr/>
        </p:nvSpPr>
        <p:spPr>
          <a:xfrm>
            <a:off x="10162587" y="9731908"/>
            <a:ext cx="6492240" cy="0"/>
          </a:xfrm>
          <a:prstGeom prst="line">
            <a:avLst/>
          </a:prstGeom>
          <a:ln w="38100" cap="flat">
            <a:solidFill>
              <a:srgbClr val="FFFFFF"/>
            </a:solidFill>
            <a:prstDash val="solid"/>
            <a:headEnd type="none" w="sm" len="sm"/>
            <a:tailEnd type="triangle" w="lg" len="med"/>
          </a:ln>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1909">
                <a:alpha val="100000"/>
              </a:srgbClr>
            </a:gs>
            <a:gs pos="100000">
              <a:srgbClr val="73A65E">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0" y="0"/>
            <a:ext cx="18415360" cy="10287000"/>
            <a:chOff x="0" y="0"/>
            <a:chExt cx="24553814" cy="13716000"/>
          </a:xfrm>
        </p:grpSpPr>
        <p:sp>
          <p:nvSpPr>
            <p:cNvPr id="3" name="AutoShape 3"/>
            <p:cNvSpPr/>
            <p:nvPr/>
          </p:nvSpPr>
          <p:spPr>
            <a:xfrm flipV="1">
              <a:off x="7" y="1358900"/>
              <a:ext cx="24384000" cy="0"/>
            </a:xfrm>
            <a:prstGeom prst="line">
              <a:avLst/>
            </a:prstGeom>
            <a:ln w="25400" cap="flat">
              <a:solidFill>
                <a:srgbClr val="FFFFFF"/>
              </a:solidFill>
              <a:prstDash val="solid"/>
              <a:headEnd type="none" w="sm" len="sm"/>
              <a:tailEnd type="none" w="sm" len="sm"/>
            </a:ln>
          </p:spPr>
          <p:txBody>
            <a:bodyPr/>
            <a:lstStyle/>
            <a:p>
              <a:endParaRPr lang="en-US"/>
            </a:p>
          </p:txBody>
        </p:sp>
        <p:sp>
          <p:nvSpPr>
            <p:cNvPr id="4" name="AutoShape 4"/>
            <p:cNvSpPr/>
            <p:nvPr/>
          </p:nvSpPr>
          <p:spPr>
            <a:xfrm flipH="1">
              <a:off x="1384307" y="0"/>
              <a:ext cx="0" cy="13716000"/>
            </a:xfrm>
            <a:prstGeom prst="line">
              <a:avLst/>
            </a:prstGeom>
            <a:ln w="25400" cap="flat">
              <a:solidFill>
                <a:srgbClr val="FFFFFF"/>
              </a:solidFill>
              <a:prstDash val="solid"/>
              <a:headEnd type="none" w="sm" len="sm"/>
              <a:tailEnd type="none" w="sm" len="sm"/>
            </a:ln>
          </p:spPr>
          <p:txBody>
            <a:bodyPr/>
            <a:lstStyle/>
            <a:p>
              <a:endParaRPr lang="en-US"/>
            </a:p>
          </p:txBody>
        </p:sp>
        <p:sp>
          <p:nvSpPr>
            <p:cNvPr id="5" name="AutoShape 5"/>
            <p:cNvSpPr/>
            <p:nvPr/>
          </p:nvSpPr>
          <p:spPr>
            <a:xfrm>
              <a:off x="23025107" y="0"/>
              <a:ext cx="0" cy="13716000"/>
            </a:xfrm>
            <a:prstGeom prst="line">
              <a:avLst/>
            </a:prstGeom>
            <a:ln w="25400" cap="flat">
              <a:solidFill>
                <a:srgbClr val="FFFFFF"/>
              </a:solidFill>
              <a:prstDash val="solid"/>
              <a:headEnd type="none" w="sm" len="sm"/>
              <a:tailEnd type="none" w="sm" len="sm"/>
            </a:ln>
          </p:spPr>
          <p:txBody>
            <a:bodyPr/>
            <a:lstStyle/>
            <a:p>
              <a:endParaRPr lang="en-US"/>
            </a:p>
          </p:txBody>
        </p:sp>
        <p:sp>
          <p:nvSpPr>
            <p:cNvPr id="6" name="AutoShape 6"/>
            <p:cNvSpPr/>
            <p:nvPr/>
          </p:nvSpPr>
          <p:spPr>
            <a:xfrm flipV="1">
              <a:off x="7" y="12331700"/>
              <a:ext cx="24553801" cy="12700"/>
            </a:xfrm>
            <a:prstGeom prst="line">
              <a:avLst/>
            </a:prstGeom>
            <a:ln w="25400" cap="flat">
              <a:solidFill>
                <a:srgbClr val="FFFFFF"/>
              </a:solidFill>
              <a:prstDash val="solid"/>
              <a:headEnd type="none" w="sm" len="sm"/>
              <a:tailEnd type="none" w="sm" len="sm"/>
            </a:ln>
          </p:spPr>
          <p:txBody>
            <a:bodyPr/>
            <a:lstStyle/>
            <a:p>
              <a:endParaRPr lang="en-US"/>
            </a:p>
          </p:txBody>
        </p:sp>
        <p:grpSp>
          <p:nvGrpSpPr>
            <p:cNvPr id="7" name="Group 7"/>
            <p:cNvGrpSpPr/>
            <p:nvPr/>
          </p:nvGrpSpPr>
          <p:grpSpPr>
            <a:xfrm rot="5400000">
              <a:off x="1354463" y="6649092"/>
              <a:ext cx="477503" cy="417815"/>
              <a:chOff x="0" y="0"/>
              <a:chExt cx="812800" cy="711200"/>
            </a:xfrm>
          </p:grpSpPr>
          <p:sp>
            <p:nvSpPr>
              <p:cNvPr id="8" name="Freeform 8"/>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a:ln cap="sq">
                <a:noFill/>
                <a:prstDash val="solid"/>
                <a:miter/>
              </a:ln>
            </p:spPr>
            <p:txBody>
              <a:bodyPr/>
              <a:lstStyle/>
              <a:p>
                <a:endParaRPr lang="en-US"/>
              </a:p>
            </p:txBody>
          </p:sp>
          <p:sp>
            <p:nvSpPr>
              <p:cNvPr id="9" name="TextBox 9"/>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grpSp>
          <p:nvGrpSpPr>
            <p:cNvPr id="10" name="Group 10"/>
            <p:cNvGrpSpPr/>
            <p:nvPr/>
          </p:nvGrpSpPr>
          <p:grpSpPr>
            <a:xfrm rot="-5400000">
              <a:off x="22577447" y="6649092"/>
              <a:ext cx="477503" cy="417815"/>
              <a:chOff x="0" y="0"/>
              <a:chExt cx="812800" cy="711200"/>
            </a:xfrm>
          </p:grpSpPr>
          <p:sp>
            <p:nvSpPr>
              <p:cNvPr id="11" name="Freeform 11"/>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a:ln cap="sq">
                <a:noFill/>
                <a:prstDash val="solid"/>
                <a:miter/>
              </a:ln>
            </p:spPr>
            <p:txBody>
              <a:bodyPr/>
              <a:lstStyle/>
              <a:p>
                <a:endParaRPr lang="en-US"/>
              </a:p>
            </p:txBody>
          </p:sp>
          <p:sp>
            <p:nvSpPr>
              <p:cNvPr id="12" name="TextBox 12"/>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grpSp>
          <p:nvGrpSpPr>
            <p:cNvPr id="13" name="Group 13"/>
            <p:cNvGrpSpPr/>
            <p:nvPr/>
          </p:nvGrpSpPr>
          <p:grpSpPr>
            <a:xfrm rot="-10800000">
              <a:off x="11953255" y="1371600"/>
              <a:ext cx="477503" cy="417815"/>
              <a:chOff x="0" y="0"/>
              <a:chExt cx="812800" cy="711200"/>
            </a:xfrm>
          </p:grpSpPr>
          <p:sp>
            <p:nvSpPr>
              <p:cNvPr id="14" name="Freeform 14"/>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a:ln cap="sq">
                <a:noFill/>
                <a:prstDash val="solid"/>
                <a:miter/>
              </a:ln>
            </p:spPr>
            <p:txBody>
              <a:bodyPr/>
              <a:lstStyle/>
              <a:p>
                <a:endParaRPr lang="en-US"/>
              </a:p>
            </p:txBody>
          </p:sp>
          <p:sp>
            <p:nvSpPr>
              <p:cNvPr id="15" name="TextBox 15"/>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grpSp>
          <p:nvGrpSpPr>
            <p:cNvPr id="16" name="Group 16"/>
            <p:cNvGrpSpPr/>
            <p:nvPr/>
          </p:nvGrpSpPr>
          <p:grpSpPr>
            <a:xfrm>
              <a:off x="11953255" y="11913885"/>
              <a:ext cx="477503" cy="417815"/>
              <a:chOff x="0" y="0"/>
              <a:chExt cx="812800" cy="711200"/>
            </a:xfrm>
          </p:grpSpPr>
          <p:sp>
            <p:nvSpPr>
              <p:cNvPr id="17" name="Freeform 17"/>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a:ln cap="sq">
                <a:noFill/>
                <a:prstDash val="solid"/>
                <a:miter/>
              </a:ln>
            </p:spPr>
            <p:txBody>
              <a:bodyPr/>
              <a:lstStyle/>
              <a:p>
                <a:endParaRPr lang="en-US"/>
              </a:p>
            </p:txBody>
          </p:sp>
          <p:sp>
            <p:nvSpPr>
              <p:cNvPr id="18" name="TextBox 18"/>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grpSp>
      <p:grpSp>
        <p:nvGrpSpPr>
          <p:cNvPr id="19" name="Group 19"/>
          <p:cNvGrpSpPr/>
          <p:nvPr/>
        </p:nvGrpSpPr>
        <p:grpSpPr>
          <a:xfrm>
            <a:off x="-12626" y="2393207"/>
            <a:ext cx="10165156" cy="1214558"/>
            <a:chOff x="0" y="0"/>
            <a:chExt cx="2677243" cy="319884"/>
          </a:xfrm>
        </p:grpSpPr>
        <p:sp>
          <p:nvSpPr>
            <p:cNvPr id="20" name="Freeform 20"/>
            <p:cNvSpPr/>
            <p:nvPr/>
          </p:nvSpPr>
          <p:spPr>
            <a:xfrm>
              <a:off x="0" y="0"/>
              <a:ext cx="2677243" cy="319884"/>
            </a:xfrm>
            <a:custGeom>
              <a:avLst/>
              <a:gdLst/>
              <a:ahLst/>
              <a:cxnLst/>
              <a:rect l="l" t="t" r="r" b="b"/>
              <a:pathLst>
                <a:path w="2677243" h="319884">
                  <a:moveTo>
                    <a:pt x="0" y="0"/>
                  </a:moveTo>
                  <a:lnTo>
                    <a:pt x="2677243" y="0"/>
                  </a:lnTo>
                  <a:lnTo>
                    <a:pt x="2677243" y="319884"/>
                  </a:lnTo>
                  <a:lnTo>
                    <a:pt x="0" y="319884"/>
                  </a:lnTo>
                  <a:close/>
                </a:path>
              </a:pathLst>
            </a:custGeom>
            <a:solidFill>
              <a:srgbClr val="558913"/>
            </a:solidFill>
            <a:ln w="38100" cap="sq">
              <a:solidFill>
                <a:srgbClr val="FFFFFF"/>
              </a:solidFill>
              <a:prstDash val="solid"/>
              <a:miter/>
            </a:ln>
          </p:spPr>
          <p:txBody>
            <a:bodyPr/>
            <a:lstStyle/>
            <a:p>
              <a:endParaRPr lang="en-US"/>
            </a:p>
          </p:txBody>
        </p:sp>
        <p:sp>
          <p:nvSpPr>
            <p:cNvPr id="21" name="TextBox 21"/>
            <p:cNvSpPr txBox="1"/>
            <p:nvPr/>
          </p:nvSpPr>
          <p:spPr>
            <a:xfrm>
              <a:off x="0" y="-47625"/>
              <a:ext cx="2677243" cy="367509"/>
            </a:xfrm>
            <a:prstGeom prst="rect">
              <a:avLst/>
            </a:prstGeom>
          </p:spPr>
          <p:txBody>
            <a:bodyPr lIns="50800" tIns="50800" rIns="50800" bIns="50800" rtlCol="0" anchor="ctr"/>
            <a:lstStyle/>
            <a:p>
              <a:pPr algn="ctr">
                <a:lnSpc>
                  <a:spcPts val="3359"/>
                </a:lnSpc>
              </a:pPr>
              <a:endParaRPr/>
            </a:p>
          </p:txBody>
        </p:sp>
      </p:grpSp>
      <p:sp>
        <p:nvSpPr>
          <p:cNvPr id="22" name="AutoShape 22"/>
          <p:cNvSpPr/>
          <p:nvPr/>
        </p:nvSpPr>
        <p:spPr>
          <a:xfrm>
            <a:off x="10162587" y="9731908"/>
            <a:ext cx="6492240" cy="0"/>
          </a:xfrm>
          <a:prstGeom prst="line">
            <a:avLst/>
          </a:prstGeom>
          <a:ln w="38100" cap="flat">
            <a:solidFill>
              <a:srgbClr val="FFFFFF"/>
            </a:solidFill>
            <a:prstDash val="solid"/>
            <a:headEnd type="none" w="sm" len="sm"/>
            <a:tailEnd type="triangle" w="lg" len="med"/>
          </a:ln>
        </p:spPr>
        <p:txBody>
          <a:bodyPr/>
          <a:lstStyle/>
          <a:p>
            <a:endParaRPr lang="en-US"/>
          </a:p>
        </p:txBody>
      </p:sp>
      <p:grpSp>
        <p:nvGrpSpPr>
          <p:cNvPr id="23" name="Group 23"/>
          <p:cNvGrpSpPr/>
          <p:nvPr/>
        </p:nvGrpSpPr>
        <p:grpSpPr>
          <a:xfrm>
            <a:off x="1620570" y="355456"/>
            <a:ext cx="3355780" cy="333375"/>
            <a:chOff x="0" y="0"/>
            <a:chExt cx="4474373" cy="444500"/>
          </a:xfrm>
        </p:grpSpPr>
        <p:grpSp>
          <p:nvGrpSpPr>
            <p:cNvPr id="24" name="Group 24"/>
            <p:cNvGrpSpPr/>
            <p:nvPr/>
          </p:nvGrpSpPr>
          <p:grpSpPr>
            <a:xfrm rot="5400000">
              <a:off x="-26425" y="48130"/>
              <a:ext cx="422795" cy="369945"/>
              <a:chOff x="0" y="0"/>
              <a:chExt cx="812800" cy="711200"/>
            </a:xfrm>
          </p:grpSpPr>
          <p:sp>
            <p:nvSpPr>
              <p:cNvPr id="25" name="Freeform 25"/>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AAFF3E"/>
              </a:solidFill>
            </p:spPr>
            <p:txBody>
              <a:bodyPr/>
              <a:lstStyle/>
              <a:p>
                <a:endParaRPr lang="en-US"/>
              </a:p>
            </p:txBody>
          </p:sp>
          <p:sp>
            <p:nvSpPr>
              <p:cNvPr id="26" name="TextBox 26"/>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sp>
          <p:nvSpPr>
            <p:cNvPr id="27" name="TextBox 27"/>
            <p:cNvSpPr txBox="1"/>
            <p:nvPr/>
          </p:nvSpPr>
          <p:spPr>
            <a:xfrm>
              <a:off x="496945" y="0"/>
              <a:ext cx="3977428" cy="444500"/>
            </a:xfrm>
            <a:prstGeom prst="rect">
              <a:avLst/>
            </a:prstGeom>
          </p:spPr>
          <p:txBody>
            <a:bodyPr lIns="0" tIns="0" rIns="0" bIns="0" rtlCol="0" anchor="t">
              <a:spAutoFit/>
            </a:bodyPr>
            <a:lstStyle/>
            <a:p>
              <a:pPr algn="l">
                <a:lnSpc>
                  <a:spcPts val="2685"/>
                </a:lnSpc>
              </a:pPr>
              <a:r>
                <a:rPr lang="en-US" sz="2237">
                  <a:solidFill>
                    <a:srgbClr val="FFFFFF"/>
                  </a:solidFill>
                  <a:latin typeface="HK Modular"/>
                  <a:ea typeface="HK Modular"/>
                  <a:cs typeface="HK Modular"/>
                  <a:sym typeface="HK Modular"/>
                </a:rPr>
                <a:t>INTRO</a:t>
              </a:r>
            </a:p>
          </p:txBody>
        </p:sp>
      </p:grpSp>
      <p:grpSp>
        <p:nvGrpSpPr>
          <p:cNvPr id="28" name="Group 28"/>
          <p:cNvGrpSpPr/>
          <p:nvPr/>
        </p:nvGrpSpPr>
        <p:grpSpPr>
          <a:xfrm>
            <a:off x="10956865" y="3000486"/>
            <a:ext cx="5697962" cy="5970538"/>
            <a:chOff x="0" y="0"/>
            <a:chExt cx="2131720" cy="2233696"/>
          </a:xfrm>
        </p:grpSpPr>
        <p:sp>
          <p:nvSpPr>
            <p:cNvPr id="29" name="Freeform 29"/>
            <p:cNvSpPr/>
            <p:nvPr/>
          </p:nvSpPr>
          <p:spPr>
            <a:xfrm>
              <a:off x="0" y="0"/>
              <a:ext cx="2131720" cy="2233696"/>
            </a:xfrm>
            <a:custGeom>
              <a:avLst/>
              <a:gdLst/>
              <a:ahLst/>
              <a:cxnLst/>
              <a:rect l="l" t="t" r="r" b="b"/>
              <a:pathLst>
                <a:path w="2131720" h="2233696">
                  <a:moveTo>
                    <a:pt x="0" y="0"/>
                  </a:moveTo>
                  <a:lnTo>
                    <a:pt x="2131720" y="0"/>
                  </a:lnTo>
                  <a:lnTo>
                    <a:pt x="2131720" y="2233696"/>
                  </a:lnTo>
                  <a:lnTo>
                    <a:pt x="0" y="2233696"/>
                  </a:lnTo>
                  <a:close/>
                </a:path>
              </a:pathLst>
            </a:custGeom>
            <a:solidFill>
              <a:srgbClr val="000000">
                <a:alpha val="0"/>
              </a:srgbClr>
            </a:solidFill>
            <a:ln w="38100" cap="sq">
              <a:solidFill>
                <a:srgbClr val="AAFF3E"/>
              </a:solidFill>
              <a:prstDash val="solid"/>
              <a:miter/>
            </a:ln>
          </p:spPr>
          <p:txBody>
            <a:bodyPr/>
            <a:lstStyle/>
            <a:p>
              <a:endParaRPr lang="en-US"/>
            </a:p>
          </p:txBody>
        </p:sp>
        <p:sp>
          <p:nvSpPr>
            <p:cNvPr id="30" name="TextBox 30"/>
            <p:cNvSpPr txBox="1"/>
            <p:nvPr/>
          </p:nvSpPr>
          <p:spPr>
            <a:xfrm>
              <a:off x="0" y="-47625"/>
              <a:ext cx="2131720" cy="2281321"/>
            </a:xfrm>
            <a:prstGeom prst="rect">
              <a:avLst/>
            </a:prstGeom>
          </p:spPr>
          <p:txBody>
            <a:bodyPr lIns="50800" tIns="50800" rIns="50800" bIns="50800" rtlCol="0" anchor="ctr"/>
            <a:lstStyle/>
            <a:p>
              <a:pPr algn="ctr">
                <a:lnSpc>
                  <a:spcPts val="3359"/>
                </a:lnSpc>
              </a:pPr>
              <a:endParaRPr/>
            </a:p>
          </p:txBody>
        </p:sp>
      </p:grpSp>
      <p:grpSp>
        <p:nvGrpSpPr>
          <p:cNvPr id="31" name="Group 31"/>
          <p:cNvGrpSpPr/>
          <p:nvPr/>
        </p:nvGrpSpPr>
        <p:grpSpPr>
          <a:xfrm>
            <a:off x="11599231" y="3607765"/>
            <a:ext cx="1727056" cy="2090458"/>
            <a:chOff x="0" y="0"/>
            <a:chExt cx="2302742" cy="2787278"/>
          </a:xfrm>
        </p:grpSpPr>
        <p:sp>
          <p:nvSpPr>
            <p:cNvPr id="32" name="Freeform 32"/>
            <p:cNvSpPr/>
            <p:nvPr/>
          </p:nvSpPr>
          <p:spPr>
            <a:xfrm>
              <a:off x="140968" y="0"/>
              <a:ext cx="2020805" cy="2020805"/>
            </a:xfrm>
            <a:custGeom>
              <a:avLst/>
              <a:gdLst/>
              <a:ahLst/>
              <a:cxnLst/>
              <a:rect l="l" t="t" r="r" b="b"/>
              <a:pathLst>
                <a:path w="2020805" h="2020805">
                  <a:moveTo>
                    <a:pt x="0" y="0"/>
                  </a:moveTo>
                  <a:lnTo>
                    <a:pt x="2020806" y="0"/>
                  </a:lnTo>
                  <a:lnTo>
                    <a:pt x="2020806" y="2020805"/>
                  </a:lnTo>
                  <a:lnTo>
                    <a:pt x="0" y="202080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3" name="TextBox 33"/>
            <p:cNvSpPr txBox="1"/>
            <p:nvPr/>
          </p:nvSpPr>
          <p:spPr>
            <a:xfrm>
              <a:off x="0" y="2120528"/>
              <a:ext cx="2302742" cy="666750"/>
            </a:xfrm>
            <a:prstGeom prst="rect">
              <a:avLst/>
            </a:prstGeom>
          </p:spPr>
          <p:txBody>
            <a:bodyPr lIns="0" tIns="0" rIns="0" bIns="0" rtlCol="0" anchor="t">
              <a:spAutoFit/>
            </a:bodyPr>
            <a:lstStyle/>
            <a:p>
              <a:pPr marL="0" lvl="0" indent="0" algn="l">
                <a:lnSpc>
                  <a:spcPts val="4200"/>
                </a:lnSpc>
                <a:spcBef>
                  <a:spcPct val="0"/>
                </a:spcBef>
              </a:pPr>
              <a:r>
                <a:rPr lang="en-US" sz="3000" b="1">
                  <a:solidFill>
                    <a:srgbClr val="FFFFFF"/>
                  </a:solidFill>
                  <a:latin typeface="Montserrat Bold"/>
                  <a:ea typeface="Montserrat Bold"/>
                  <a:cs typeface="Montserrat Bold"/>
                  <a:sym typeface="Montserrat Bold"/>
                </a:rPr>
                <a:t>Observe</a:t>
              </a:r>
            </a:p>
          </p:txBody>
        </p:sp>
      </p:grpSp>
      <p:grpSp>
        <p:nvGrpSpPr>
          <p:cNvPr id="34" name="Group 34"/>
          <p:cNvGrpSpPr/>
          <p:nvPr/>
        </p:nvGrpSpPr>
        <p:grpSpPr>
          <a:xfrm>
            <a:off x="14538207" y="3607765"/>
            <a:ext cx="1434538" cy="2009392"/>
            <a:chOff x="0" y="0"/>
            <a:chExt cx="1912717" cy="2679190"/>
          </a:xfrm>
        </p:grpSpPr>
        <p:sp>
          <p:nvSpPr>
            <p:cNvPr id="35" name="Freeform 35"/>
            <p:cNvSpPr/>
            <p:nvPr/>
          </p:nvSpPr>
          <p:spPr>
            <a:xfrm>
              <a:off x="0" y="0"/>
              <a:ext cx="1912717" cy="1912717"/>
            </a:xfrm>
            <a:custGeom>
              <a:avLst/>
              <a:gdLst/>
              <a:ahLst/>
              <a:cxnLst/>
              <a:rect l="l" t="t" r="r" b="b"/>
              <a:pathLst>
                <a:path w="1912717" h="1912717">
                  <a:moveTo>
                    <a:pt x="0" y="0"/>
                  </a:moveTo>
                  <a:lnTo>
                    <a:pt x="1912717" y="0"/>
                  </a:lnTo>
                  <a:lnTo>
                    <a:pt x="1912717" y="1912717"/>
                  </a:lnTo>
                  <a:lnTo>
                    <a:pt x="0" y="191271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36" name="TextBox 36"/>
            <p:cNvSpPr txBox="1"/>
            <p:nvPr/>
          </p:nvSpPr>
          <p:spPr>
            <a:xfrm>
              <a:off x="54568" y="2012440"/>
              <a:ext cx="1803581" cy="666750"/>
            </a:xfrm>
            <a:prstGeom prst="rect">
              <a:avLst/>
            </a:prstGeom>
          </p:spPr>
          <p:txBody>
            <a:bodyPr lIns="0" tIns="0" rIns="0" bIns="0" rtlCol="0" anchor="t">
              <a:spAutoFit/>
            </a:bodyPr>
            <a:lstStyle/>
            <a:p>
              <a:pPr marL="0" lvl="0" indent="0" algn="l">
                <a:lnSpc>
                  <a:spcPts val="4200"/>
                </a:lnSpc>
                <a:spcBef>
                  <a:spcPct val="0"/>
                </a:spcBef>
              </a:pPr>
              <a:r>
                <a:rPr lang="en-US" sz="3000" b="1">
                  <a:solidFill>
                    <a:srgbClr val="FFFFFF"/>
                  </a:solidFill>
                  <a:latin typeface="Montserrat Bold"/>
                  <a:ea typeface="Montserrat Bold"/>
                  <a:cs typeface="Montserrat Bold"/>
                  <a:sym typeface="Montserrat Bold"/>
                </a:rPr>
                <a:t>Orient</a:t>
              </a:r>
            </a:p>
          </p:txBody>
        </p:sp>
      </p:grpSp>
      <p:grpSp>
        <p:nvGrpSpPr>
          <p:cNvPr id="37" name="Group 37"/>
          <p:cNvGrpSpPr/>
          <p:nvPr/>
        </p:nvGrpSpPr>
        <p:grpSpPr>
          <a:xfrm>
            <a:off x="14538207" y="6621456"/>
            <a:ext cx="1621330" cy="2087104"/>
            <a:chOff x="0" y="0"/>
            <a:chExt cx="2161774" cy="2782805"/>
          </a:xfrm>
        </p:grpSpPr>
        <p:sp>
          <p:nvSpPr>
            <p:cNvPr id="38" name="Freeform 38"/>
            <p:cNvSpPr/>
            <p:nvPr/>
          </p:nvSpPr>
          <p:spPr>
            <a:xfrm>
              <a:off x="0" y="0"/>
              <a:ext cx="1789331" cy="2020805"/>
            </a:xfrm>
            <a:custGeom>
              <a:avLst/>
              <a:gdLst/>
              <a:ahLst/>
              <a:cxnLst/>
              <a:rect l="l" t="t" r="r" b="b"/>
              <a:pathLst>
                <a:path w="1789331" h="2020805">
                  <a:moveTo>
                    <a:pt x="0" y="0"/>
                  </a:moveTo>
                  <a:lnTo>
                    <a:pt x="1789331" y="0"/>
                  </a:lnTo>
                  <a:lnTo>
                    <a:pt x="1789331" y="2020805"/>
                  </a:lnTo>
                  <a:lnTo>
                    <a:pt x="0" y="202080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39" name="TextBox 39"/>
            <p:cNvSpPr txBox="1"/>
            <p:nvPr/>
          </p:nvSpPr>
          <p:spPr>
            <a:xfrm>
              <a:off x="0" y="2116055"/>
              <a:ext cx="2161774" cy="666750"/>
            </a:xfrm>
            <a:prstGeom prst="rect">
              <a:avLst/>
            </a:prstGeom>
          </p:spPr>
          <p:txBody>
            <a:bodyPr lIns="0" tIns="0" rIns="0" bIns="0" rtlCol="0" anchor="t">
              <a:spAutoFit/>
            </a:bodyPr>
            <a:lstStyle/>
            <a:p>
              <a:pPr marL="0" lvl="0" indent="0" algn="l">
                <a:lnSpc>
                  <a:spcPts val="4200"/>
                </a:lnSpc>
                <a:spcBef>
                  <a:spcPct val="0"/>
                </a:spcBef>
              </a:pPr>
              <a:r>
                <a:rPr lang="en-US" sz="3000" b="1">
                  <a:solidFill>
                    <a:srgbClr val="FFFFFF"/>
                  </a:solidFill>
                  <a:latin typeface="Montserrat Bold"/>
                  <a:ea typeface="Montserrat Bold"/>
                  <a:cs typeface="Montserrat Bold"/>
                  <a:sym typeface="Montserrat Bold"/>
                </a:rPr>
                <a:t>Decide</a:t>
              </a:r>
            </a:p>
          </p:txBody>
        </p:sp>
      </p:grpSp>
      <p:grpSp>
        <p:nvGrpSpPr>
          <p:cNvPr id="40" name="Group 40"/>
          <p:cNvGrpSpPr/>
          <p:nvPr/>
        </p:nvGrpSpPr>
        <p:grpSpPr>
          <a:xfrm>
            <a:off x="11702949" y="6577966"/>
            <a:ext cx="1477025" cy="2087104"/>
            <a:chOff x="0" y="0"/>
            <a:chExt cx="1969367" cy="2782805"/>
          </a:xfrm>
        </p:grpSpPr>
        <p:sp>
          <p:nvSpPr>
            <p:cNvPr id="41" name="Freeform 41"/>
            <p:cNvSpPr/>
            <p:nvPr/>
          </p:nvSpPr>
          <p:spPr>
            <a:xfrm>
              <a:off x="0" y="0"/>
              <a:ext cx="1969367" cy="2020805"/>
            </a:xfrm>
            <a:custGeom>
              <a:avLst/>
              <a:gdLst/>
              <a:ahLst/>
              <a:cxnLst/>
              <a:rect l="l" t="t" r="r" b="b"/>
              <a:pathLst>
                <a:path w="1969367" h="2020805">
                  <a:moveTo>
                    <a:pt x="0" y="0"/>
                  </a:moveTo>
                  <a:lnTo>
                    <a:pt x="1969367" y="0"/>
                  </a:lnTo>
                  <a:lnTo>
                    <a:pt x="1969367" y="2020805"/>
                  </a:lnTo>
                  <a:lnTo>
                    <a:pt x="0" y="202080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42" name="TextBox 42"/>
            <p:cNvSpPr txBox="1"/>
            <p:nvPr/>
          </p:nvSpPr>
          <p:spPr>
            <a:xfrm>
              <a:off x="415915" y="2116055"/>
              <a:ext cx="1080887" cy="666750"/>
            </a:xfrm>
            <a:prstGeom prst="rect">
              <a:avLst/>
            </a:prstGeom>
          </p:spPr>
          <p:txBody>
            <a:bodyPr lIns="0" tIns="0" rIns="0" bIns="0" rtlCol="0" anchor="t">
              <a:spAutoFit/>
            </a:bodyPr>
            <a:lstStyle/>
            <a:p>
              <a:pPr marL="0" lvl="0" indent="0" algn="l">
                <a:lnSpc>
                  <a:spcPts val="4200"/>
                </a:lnSpc>
                <a:spcBef>
                  <a:spcPct val="0"/>
                </a:spcBef>
              </a:pPr>
              <a:r>
                <a:rPr lang="en-US" sz="3000" b="1">
                  <a:solidFill>
                    <a:srgbClr val="FFFFFF"/>
                  </a:solidFill>
                  <a:latin typeface="Montserrat Bold"/>
                  <a:ea typeface="Montserrat Bold"/>
                  <a:cs typeface="Montserrat Bold"/>
                  <a:sym typeface="Montserrat Bold"/>
                </a:rPr>
                <a:t>Act</a:t>
              </a:r>
            </a:p>
          </p:txBody>
        </p:sp>
      </p:grpSp>
      <p:sp>
        <p:nvSpPr>
          <p:cNvPr id="43" name="AutoShape 43"/>
          <p:cNvSpPr/>
          <p:nvPr/>
        </p:nvSpPr>
        <p:spPr>
          <a:xfrm flipV="1">
            <a:off x="13326288" y="4384583"/>
            <a:ext cx="1211919" cy="268411"/>
          </a:xfrm>
          <a:prstGeom prst="line">
            <a:avLst/>
          </a:prstGeom>
          <a:ln w="95250" cap="flat">
            <a:solidFill>
              <a:srgbClr val="FFFFFF"/>
            </a:solidFill>
            <a:prstDash val="solid"/>
            <a:headEnd type="none" w="sm" len="sm"/>
            <a:tailEnd type="arrow" w="med" len="sm"/>
          </a:ln>
        </p:spPr>
        <p:txBody>
          <a:bodyPr/>
          <a:lstStyle/>
          <a:p>
            <a:endParaRPr lang="en-US"/>
          </a:p>
        </p:txBody>
      </p:sp>
      <p:sp>
        <p:nvSpPr>
          <p:cNvPr id="44" name="AutoShape 44"/>
          <p:cNvSpPr/>
          <p:nvPr/>
        </p:nvSpPr>
        <p:spPr>
          <a:xfrm>
            <a:off x="15255476" y="5617157"/>
            <a:ext cx="93396" cy="1004299"/>
          </a:xfrm>
          <a:prstGeom prst="line">
            <a:avLst/>
          </a:prstGeom>
          <a:ln w="95250" cap="flat">
            <a:solidFill>
              <a:srgbClr val="FFFFFF"/>
            </a:solidFill>
            <a:prstDash val="solid"/>
            <a:headEnd type="none" w="sm" len="sm"/>
            <a:tailEnd type="arrow" w="med" len="sm"/>
          </a:ln>
        </p:spPr>
        <p:txBody>
          <a:bodyPr/>
          <a:lstStyle/>
          <a:p>
            <a:endParaRPr lang="en-US"/>
          </a:p>
        </p:txBody>
      </p:sp>
      <p:sp>
        <p:nvSpPr>
          <p:cNvPr id="45" name="AutoShape 45"/>
          <p:cNvSpPr/>
          <p:nvPr/>
        </p:nvSpPr>
        <p:spPr>
          <a:xfrm flipH="1" flipV="1">
            <a:off x="13179974" y="7621518"/>
            <a:ext cx="1358233" cy="43490"/>
          </a:xfrm>
          <a:prstGeom prst="line">
            <a:avLst/>
          </a:prstGeom>
          <a:ln w="95250" cap="flat">
            <a:solidFill>
              <a:srgbClr val="FFFFFF"/>
            </a:solidFill>
            <a:prstDash val="solid"/>
            <a:headEnd type="none" w="sm" len="sm"/>
            <a:tailEnd type="arrow" w="med" len="sm"/>
          </a:ln>
        </p:spPr>
        <p:txBody>
          <a:bodyPr/>
          <a:lstStyle/>
          <a:p>
            <a:endParaRPr lang="en-US"/>
          </a:p>
        </p:txBody>
      </p:sp>
      <p:sp>
        <p:nvSpPr>
          <p:cNvPr id="46" name="AutoShape 46"/>
          <p:cNvSpPr/>
          <p:nvPr/>
        </p:nvSpPr>
        <p:spPr>
          <a:xfrm flipV="1">
            <a:off x="12441461" y="5698223"/>
            <a:ext cx="21299" cy="879742"/>
          </a:xfrm>
          <a:prstGeom prst="line">
            <a:avLst/>
          </a:prstGeom>
          <a:ln w="95250" cap="flat">
            <a:solidFill>
              <a:srgbClr val="FFFFFF"/>
            </a:solidFill>
            <a:prstDash val="solid"/>
            <a:headEnd type="none" w="sm" len="sm"/>
            <a:tailEnd type="arrow" w="med" len="sm"/>
          </a:ln>
        </p:spPr>
        <p:txBody>
          <a:bodyPr/>
          <a:lstStyle/>
          <a:p>
            <a:endParaRPr lang="en-US"/>
          </a:p>
        </p:txBody>
      </p:sp>
      <p:sp>
        <p:nvSpPr>
          <p:cNvPr id="47" name="Freeform 47"/>
          <p:cNvSpPr/>
          <p:nvPr/>
        </p:nvSpPr>
        <p:spPr>
          <a:xfrm>
            <a:off x="10387312" y="2614066"/>
            <a:ext cx="6356958" cy="6356958"/>
          </a:xfrm>
          <a:custGeom>
            <a:avLst/>
            <a:gdLst/>
            <a:ahLst/>
            <a:cxnLst/>
            <a:rect l="l" t="t" r="r" b="b"/>
            <a:pathLst>
              <a:path w="6356958" h="6356958">
                <a:moveTo>
                  <a:pt x="0" y="0"/>
                </a:moveTo>
                <a:lnTo>
                  <a:pt x="6356958" y="0"/>
                </a:lnTo>
                <a:lnTo>
                  <a:pt x="6356958" y="6356958"/>
                </a:lnTo>
                <a:lnTo>
                  <a:pt x="0" y="6356958"/>
                </a:lnTo>
                <a:lnTo>
                  <a:pt x="0" y="0"/>
                </a:lnTo>
                <a:close/>
              </a:path>
            </a:pathLst>
          </a:custGeom>
          <a:blipFill>
            <a:blip r:embed="rId11"/>
            <a:stretch>
              <a:fillRect/>
            </a:stretch>
          </a:blipFill>
        </p:spPr>
        <p:txBody>
          <a:bodyPr/>
          <a:lstStyle/>
          <a:p>
            <a:endParaRPr lang="en-US"/>
          </a:p>
        </p:txBody>
      </p:sp>
      <p:sp>
        <p:nvSpPr>
          <p:cNvPr id="48" name="TextBox 48"/>
          <p:cNvSpPr txBox="1"/>
          <p:nvPr/>
        </p:nvSpPr>
        <p:spPr>
          <a:xfrm>
            <a:off x="1748956" y="2547723"/>
            <a:ext cx="8507982" cy="895350"/>
          </a:xfrm>
          <a:prstGeom prst="rect">
            <a:avLst/>
          </a:prstGeom>
        </p:spPr>
        <p:txBody>
          <a:bodyPr lIns="0" tIns="0" rIns="0" bIns="0" rtlCol="0" anchor="t">
            <a:spAutoFit/>
          </a:bodyPr>
          <a:lstStyle/>
          <a:p>
            <a:pPr marL="0" lvl="0" indent="0" algn="l">
              <a:lnSpc>
                <a:spcPts val="7085"/>
              </a:lnSpc>
              <a:spcBef>
                <a:spcPct val="0"/>
              </a:spcBef>
            </a:pPr>
            <a:r>
              <a:rPr lang="en-US" sz="5904">
                <a:solidFill>
                  <a:srgbClr val="AAFF3E"/>
                </a:solidFill>
                <a:latin typeface="HK Modular"/>
                <a:ea typeface="HK Modular"/>
                <a:cs typeface="HK Modular"/>
                <a:sym typeface="HK Modular"/>
              </a:rPr>
              <a:t>WHO, WHAT, WHY?</a:t>
            </a:r>
          </a:p>
        </p:txBody>
      </p:sp>
      <p:sp>
        <p:nvSpPr>
          <p:cNvPr id="49" name="TextBox 49"/>
          <p:cNvSpPr txBox="1"/>
          <p:nvPr/>
        </p:nvSpPr>
        <p:spPr>
          <a:xfrm>
            <a:off x="1748956" y="3569665"/>
            <a:ext cx="8638356" cy="6002179"/>
          </a:xfrm>
          <a:prstGeom prst="rect">
            <a:avLst/>
          </a:prstGeom>
        </p:spPr>
        <p:txBody>
          <a:bodyPr lIns="0" tIns="0" rIns="0" bIns="0" rtlCol="0" anchor="t">
            <a:spAutoFit/>
          </a:bodyPr>
          <a:lstStyle/>
          <a:p>
            <a:pPr marL="0" lvl="0" indent="0" algn="l">
              <a:lnSpc>
                <a:spcPts val="2940"/>
              </a:lnSpc>
              <a:spcBef>
                <a:spcPct val="0"/>
              </a:spcBef>
            </a:pPr>
            <a:endParaRPr/>
          </a:p>
          <a:p>
            <a:pPr marL="0" lvl="0" indent="0" algn="l">
              <a:lnSpc>
                <a:spcPts val="4199"/>
              </a:lnSpc>
              <a:spcBef>
                <a:spcPct val="0"/>
              </a:spcBef>
            </a:pPr>
            <a:r>
              <a:rPr lang="en-US" sz="2999" u="none" strike="noStrike">
                <a:solidFill>
                  <a:srgbClr val="FFFFFF"/>
                </a:solidFill>
                <a:latin typeface="Montserrat"/>
                <a:ea typeface="Montserrat"/>
                <a:cs typeface="Montserrat"/>
                <a:sym typeface="Montserrat"/>
              </a:rPr>
              <a:t>Too much information, too much work!</a:t>
            </a:r>
          </a:p>
          <a:p>
            <a:pPr marL="647697" lvl="1" indent="-323848" algn="l">
              <a:lnSpc>
                <a:spcPts val="4199"/>
              </a:lnSpc>
              <a:spcBef>
                <a:spcPct val="0"/>
              </a:spcBef>
              <a:buFont typeface="Arial"/>
              <a:buChar char="•"/>
            </a:pPr>
            <a:r>
              <a:rPr lang="en-US" sz="2999" u="none" strike="noStrike">
                <a:solidFill>
                  <a:srgbClr val="FFFFFF"/>
                </a:solidFill>
                <a:latin typeface="Montserrat"/>
                <a:ea typeface="Montserrat"/>
                <a:cs typeface="Montserrat"/>
                <a:sym typeface="Montserrat"/>
              </a:rPr>
              <a:t>SOC Dashboard</a:t>
            </a:r>
          </a:p>
          <a:p>
            <a:pPr marL="647697" lvl="1" indent="-323848" algn="l">
              <a:lnSpc>
                <a:spcPts val="4199"/>
              </a:lnSpc>
              <a:spcBef>
                <a:spcPct val="0"/>
              </a:spcBef>
              <a:buFont typeface="Arial"/>
              <a:buChar char="•"/>
            </a:pPr>
            <a:r>
              <a:rPr lang="en-US" sz="2999" u="none" strike="noStrike">
                <a:solidFill>
                  <a:srgbClr val="FFFFFF"/>
                </a:solidFill>
                <a:latin typeface="Montserrat"/>
                <a:ea typeface="Montserrat"/>
                <a:cs typeface="Montserrat"/>
                <a:sym typeface="Montserrat"/>
              </a:rPr>
              <a:t>EDR</a:t>
            </a:r>
          </a:p>
          <a:p>
            <a:pPr marL="647697" lvl="1" indent="-323848" algn="l">
              <a:lnSpc>
                <a:spcPts val="4199"/>
              </a:lnSpc>
              <a:spcBef>
                <a:spcPct val="0"/>
              </a:spcBef>
              <a:buFont typeface="Arial"/>
              <a:buChar char="•"/>
            </a:pPr>
            <a:r>
              <a:rPr lang="en-US" sz="2999" u="none" strike="noStrike">
                <a:solidFill>
                  <a:srgbClr val="FFFFFF"/>
                </a:solidFill>
                <a:latin typeface="Montserrat"/>
                <a:ea typeface="Montserrat"/>
                <a:cs typeface="Montserrat"/>
                <a:sym typeface="Montserrat"/>
              </a:rPr>
              <a:t>SIEM</a:t>
            </a:r>
          </a:p>
          <a:p>
            <a:pPr algn="l">
              <a:lnSpc>
                <a:spcPts val="4199"/>
              </a:lnSpc>
              <a:spcBef>
                <a:spcPct val="0"/>
              </a:spcBef>
            </a:pPr>
            <a:endParaRPr lang="en-US" sz="2999" u="none" strike="noStrike">
              <a:solidFill>
                <a:srgbClr val="FFFFFF"/>
              </a:solidFill>
              <a:latin typeface="Montserrat"/>
              <a:ea typeface="Montserrat"/>
              <a:cs typeface="Montserrat"/>
              <a:sym typeface="Montserrat"/>
            </a:endParaRPr>
          </a:p>
          <a:p>
            <a:pPr marL="0" lvl="0" indent="0" algn="l">
              <a:lnSpc>
                <a:spcPts val="4199"/>
              </a:lnSpc>
              <a:spcBef>
                <a:spcPct val="0"/>
              </a:spcBef>
            </a:pPr>
            <a:r>
              <a:rPr lang="en-US" sz="2999" u="none" strike="noStrike">
                <a:solidFill>
                  <a:srgbClr val="FFFFFF"/>
                </a:solidFill>
                <a:latin typeface="Montserrat"/>
                <a:ea typeface="Montserrat"/>
                <a:cs typeface="Montserrat"/>
                <a:sym typeface="Montserrat"/>
              </a:rPr>
              <a:t>No widely used framework</a:t>
            </a:r>
          </a:p>
          <a:p>
            <a:pPr marL="647697" lvl="1" indent="-323848" algn="l">
              <a:lnSpc>
                <a:spcPts val="4199"/>
              </a:lnSpc>
              <a:spcBef>
                <a:spcPct val="0"/>
              </a:spcBef>
              <a:buFont typeface="Arial"/>
              <a:buChar char="•"/>
            </a:pPr>
            <a:r>
              <a:rPr lang="en-US" sz="2999" u="none" strike="noStrike">
                <a:solidFill>
                  <a:srgbClr val="FFFFFF"/>
                </a:solidFill>
                <a:latin typeface="Montserrat"/>
                <a:ea typeface="Montserrat"/>
                <a:cs typeface="Montserrat"/>
                <a:sym typeface="Montserrat"/>
              </a:rPr>
              <a:t>Experienced staff “follow their gut”</a:t>
            </a:r>
          </a:p>
          <a:p>
            <a:pPr marL="647697" lvl="1" indent="-323848" algn="l">
              <a:lnSpc>
                <a:spcPts val="4199"/>
              </a:lnSpc>
              <a:spcBef>
                <a:spcPct val="0"/>
              </a:spcBef>
              <a:buFont typeface="Arial"/>
              <a:buChar char="•"/>
            </a:pPr>
            <a:r>
              <a:rPr lang="en-US" sz="2999" u="none" strike="noStrike">
                <a:solidFill>
                  <a:srgbClr val="FFFFFF"/>
                </a:solidFill>
                <a:latin typeface="Montserrat"/>
                <a:ea typeface="Montserrat"/>
                <a:cs typeface="Montserrat"/>
                <a:sym typeface="Montserrat"/>
              </a:rPr>
              <a:t>New information - new process?</a:t>
            </a:r>
          </a:p>
          <a:p>
            <a:pPr marL="0" lvl="0" indent="0" algn="l">
              <a:lnSpc>
                <a:spcPts val="4199"/>
              </a:lnSpc>
              <a:spcBef>
                <a:spcPct val="0"/>
              </a:spcBef>
            </a:pPr>
            <a:endParaRPr lang="en-US" sz="2999" u="none" strike="noStrike">
              <a:solidFill>
                <a:srgbClr val="FFFFFF"/>
              </a:solidFill>
              <a:latin typeface="Montserrat"/>
              <a:ea typeface="Montserrat"/>
              <a:cs typeface="Montserrat"/>
              <a:sym typeface="Montserrat"/>
            </a:endParaRPr>
          </a:p>
          <a:p>
            <a:pPr marL="0" lvl="0" indent="0" algn="l">
              <a:lnSpc>
                <a:spcPts val="4199"/>
              </a:lnSpc>
              <a:spcBef>
                <a:spcPct val="0"/>
              </a:spcBef>
            </a:pPr>
            <a:r>
              <a:rPr lang="en-US" sz="2999" u="none" strike="noStrike">
                <a:solidFill>
                  <a:srgbClr val="FFFFFF"/>
                </a:solidFill>
                <a:latin typeface="Montserrat"/>
                <a:ea typeface="Montserrat"/>
                <a:cs typeface="Montserrat"/>
                <a:sym typeface="Montserrat"/>
              </a:rPr>
              <a:t>Making decisions is hard, and scary!</a:t>
            </a:r>
          </a:p>
          <a:p>
            <a:pPr marL="0" lvl="0" indent="0" algn="l">
              <a:lnSpc>
                <a:spcPts val="2940"/>
              </a:lnSpc>
              <a:spcBef>
                <a:spcPct val="0"/>
              </a:spcBef>
            </a:pPr>
            <a:endParaRPr lang="en-US" sz="2999" u="none" strike="noStrike">
              <a:solidFill>
                <a:srgbClr val="FFFFFF"/>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1909">
                <a:alpha val="100000"/>
              </a:srgbClr>
            </a:gs>
            <a:gs pos="100000">
              <a:srgbClr val="73A65E">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0" y="0"/>
            <a:ext cx="18415360" cy="10287000"/>
            <a:chOff x="0" y="0"/>
            <a:chExt cx="24553814" cy="13716000"/>
          </a:xfrm>
        </p:grpSpPr>
        <p:sp>
          <p:nvSpPr>
            <p:cNvPr id="3" name="AutoShape 3"/>
            <p:cNvSpPr/>
            <p:nvPr/>
          </p:nvSpPr>
          <p:spPr>
            <a:xfrm flipV="1">
              <a:off x="7" y="1358900"/>
              <a:ext cx="24384000" cy="0"/>
            </a:xfrm>
            <a:prstGeom prst="line">
              <a:avLst/>
            </a:prstGeom>
            <a:ln w="25400" cap="flat">
              <a:solidFill>
                <a:srgbClr val="FFFFFF"/>
              </a:solidFill>
              <a:prstDash val="solid"/>
              <a:headEnd type="none" w="sm" len="sm"/>
              <a:tailEnd type="none" w="sm" len="sm"/>
            </a:ln>
          </p:spPr>
          <p:txBody>
            <a:bodyPr/>
            <a:lstStyle/>
            <a:p>
              <a:endParaRPr lang="en-US"/>
            </a:p>
          </p:txBody>
        </p:sp>
        <p:sp>
          <p:nvSpPr>
            <p:cNvPr id="4" name="AutoShape 4"/>
            <p:cNvSpPr/>
            <p:nvPr/>
          </p:nvSpPr>
          <p:spPr>
            <a:xfrm flipH="1">
              <a:off x="1384307" y="0"/>
              <a:ext cx="0" cy="13716000"/>
            </a:xfrm>
            <a:prstGeom prst="line">
              <a:avLst/>
            </a:prstGeom>
            <a:ln w="25400" cap="flat">
              <a:solidFill>
                <a:srgbClr val="FFFFFF"/>
              </a:solidFill>
              <a:prstDash val="solid"/>
              <a:headEnd type="none" w="sm" len="sm"/>
              <a:tailEnd type="none" w="sm" len="sm"/>
            </a:ln>
          </p:spPr>
          <p:txBody>
            <a:bodyPr/>
            <a:lstStyle/>
            <a:p>
              <a:endParaRPr lang="en-US"/>
            </a:p>
          </p:txBody>
        </p:sp>
        <p:sp>
          <p:nvSpPr>
            <p:cNvPr id="5" name="AutoShape 5"/>
            <p:cNvSpPr/>
            <p:nvPr/>
          </p:nvSpPr>
          <p:spPr>
            <a:xfrm>
              <a:off x="23025107" y="0"/>
              <a:ext cx="0" cy="13716000"/>
            </a:xfrm>
            <a:prstGeom prst="line">
              <a:avLst/>
            </a:prstGeom>
            <a:ln w="25400" cap="flat">
              <a:solidFill>
                <a:srgbClr val="FFFFFF"/>
              </a:solidFill>
              <a:prstDash val="solid"/>
              <a:headEnd type="none" w="sm" len="sm"/>
              <a:tailEnd type="none" w="sm" len="sm"/>
            </a:ln>
          </p:spPr>
          <p:txBody>
            <a:bodyPr/>
            <a:lstStyle/>
            <a:p>
              <a:endParaRPr lang="en-US"/>
            </a:p>
          </p:txBody>
        </p:sp>
        <p:sp>
          <p:nvSpPr>
            <p:cNvPr id="6" name="AutoShape 6"/>
            <p:cNvSpPr/>
            <p:nvPr/>
          </p:nvSpPr>
          <p:spPr>
            <a:xfrm flipV="1">
              <a:off x="7" y="12331700"/>
              <a:ext cx="24553801" cy="12700"/>
            </a:xfrm>
            <a:prstGeom prst="line">
              <a:avLst/>
            </a:prstGeom>
            <a:ln w="25400" cap="flat">
              <a:solidFill>
                <a:srgbClr val="FFFFFF"/>
              </a:solidFill>
              <a:prstDash val="solid"/>
              <a:headEnd type="none" w="sm" len="sm"/>
              <a:tailEnd type="none" w="sm" len="sm"/>
            </a:ln>
          </p:spPr>
          <p:txBody>
            <a:bodyPr/>
            <a:lstStyle/>
            <a:p>
              <a:endParaRPr lang="en-US"/>
            </a:p>
          </p:txBody>
        </p:sp>
        <p:grpSp>
          <p:nvGrpSpPr>
            <p:cNvPr id="7" name="Group 7"/>
            <p:cNvGrpSpPr/>
            <p:nvPr/>
          </p:nvGrpSpPr>
          <p:grpSpPr>
            <a:xfrm rot="5400000">
              <a:off x="1354463" y="6649092"/>
              <a:ext cx="477503" cy="417815"/>
              <a:chOff x="0" y="0"/>
              <a:chExt cx="812800" cy="711200"/>
            </a:xfrm>
          </p:grpSpPr>
          <p:sp>
            <p:nvSpPr>
              <p:cNvPr id="8" name="Freeform 8"/>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a:ln cap="sq">
                <a:noFill/>
                <a:prstDash val="solid"/>
                <a:miter/>
              </a:ln>
            </p:spPr>
            <p:txBody>
              <a:bodyPr/>
              <a:lstStyle/>
              <a:p>
                <a:endParaRPr lang="en-US"/>
              </a:p>
            </p:txBody>
          </p:sp>
          <p:sp>
            <p:nvSpPr>
              <p:cNvPr id="9" name="TextBox 9"/>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grpSp>
          <p:nvGrpSpPr>
            <p:cNvPr id="10" name="Group 10"/>
            <p:cNvGrpSpPr/>
            <p:nvPr/>
          </p:nvGrpSpPr>
          <p:grpSpPr>
            <a:xfrm rot="-5400000">
              <a:off x="22577447" y="6649092"/>
              <a:ext cx="477503" cy="417815"/>
              <a:chOff x="0" y="0"/>
              <a:chExt cx="812800" cy="711200"/>
            </a:xfrm>
          </p:grpSpPr>
          <p:sp>
            <p:nvSpPr>
              <p:cNvPr id="11" name="Freeform 11"/>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a:ln cap="sq">
                <a:noFill/>
                <a:prstDash val="solid"/>
                <a:miter/>
              </a:ln>
            </p:spPr>
            <p:txBody>
              <a:bodyPr/>
              <a:lstStyle/>
              <a:p>
                <a:endParaRPr lang="en-US"/>
              </a:p>
            </p:txBody>
          </p:sp>
          <p:sp>
            <p:nvSpPr>
              <p:cNvPr id="12" name="TextBox 12"/>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grpSp>
          <p:nvGrpSpPr>
            <p:cNvPr id="13" name="Group 13"/>
            <p:cNvGrpSpPr/>
            <p:nvPr/>
          </p:nvGrpSpPr>
          <p:grpSpPr>
            <a:xfrm rot="-10800000">
              <a:off x="11953255" y="1371600"/>
              <a:ext cx="477503" cy="417815"/>
              <a:chOff x="0" y="0"/>
              <a:chExt cx="812800" cy="711200"/>
            </a:xfrm>
          </p:grpSpPr>
          <p:sp>
            <p:nvSpPr>
              <p:cNvPr id="14" name="Freeform 14"/>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a:ln cap="sq">
                <a:noFill/>
                <a:prstDash val="solid"/>
                <a:miter/>
              </a:ln>
            </p:spPr>
            <p:txBody>
              <a:bodyPr/>
              <a:lstStyle/>
              <a:p>
                <a:endParaRPr lang="en-US"/>
              </a:p>
            </p:txBody>
          </p:sp>
          <p:sp>
            <p:nvSpPr>
              <p:cNvPr id="15" name="TextBox 15"/>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grpSp>
          <p:nvGrpSpPr>
            <p:cNvPr id="16" name="Group 16"/>
            <p:cNvGrpSpPr/>
            <p:nvPr/>
          </p:nvGrpSpPr>
          <p:grpSpPr>
            <a:xfrm>
              <a:off x="11953255" y="11913885"/>
              <a:ext cx="477503" cy="417815"/>
              <a:chOff x="0" y="0"/>
              <a:chExt cx="812800" cy="711200"/>
            </a:xfrm>
          </p:grpSpPr>
          <p:sp>
            <p:nvSpPr>
              <p:cNvPr id="17" name="Freeform 17"/>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a:ln cap="sq">
                <a:noFill/>
                <a:prstDash val="solid"/>
                <a:miter/>
              </a:ln>
            </p:spPr>
            <p:txBody>
              <a:bodyPr/>
              <a:lstStyle/>
              <a:p>
                <a:endParaRPr lang="en-US"/>
              </a:p>
            </p:txBody>
          </p:sp>
          <p:sp>
            <p:nvSpPr>
              <p:cNvPr id="18" name="TextBox 18"/>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grpSp>
      <p:grpSp>
        <p:nvGrpSpPr>
          <p:cNvPr id="19" name="Group 19"/>
          <p:cNvGrpSpPr/>
          <p:nvPr/>
        </p:nvGrpSpPr>
        <p:grpSpPr>
          <a:xfrm>
            <a:off x="-12626" y="2393207"/>
            <a:ext cx="10165156" cy="1214558"/>
            <a:chOff x="0" y="0"/>
            <a:chExt cx="2677243" cy="319884"/>
          </a:xfrm>
        </p:grpSpPr>
        <p:sp>
          <p:nvSpPr>
            <p:cNvPr id="20" name="Freeform 20"/>
            <p:cNvSpPr/>
            <p:nvPr/>
          </p:nvSpPr>
          <p:spPr>
            <a:xfrm>
              <a:off x="0" y="0"/>
              <a:ext cx="2677243" cy="319884"/>
            </a:xfrm>
            <a:custGeom>
              <a:avLst/>
              <a:gdLst/>
              <a:ahLst/>
              <a:cxnLst/>
              <a:rect l="l" t="t" r="r" b="b"/>
              <a:pathLst>
                <a:path w="2677243" h="319884">
                  <a:moveTo>
                    <a:pt x="0" y="0"/>
                  </a:moveTo>
                  <a:lnTo>
                    <a:pt x="2677243" y="0"/>
                  </a:lnTo>
                  <a:lnTo>
                    <a:pt x="2677243" y="319884"/>
                  </a:lnTo>
                  <a:lnTo>
                    <a:pt x="0" y="319884"/>
                  </a:lnTo>
                  <a:close/>
                </a:path>
              </a:pathLst>
            </a:custGeom>
            <a:solidFill>
              <a:srgbClr val="558913"/>
            </a:solidFill>
            <a:ln w="38100" cap="sq">
              <a:solidFill>
                <a:srgbClr val="FFFFFF"/>
              </a:solidFill>
              <a:prstDash val="solid"/>
              <a:miter/>
            </a:ln>
          </p:spPr>
          <p:txBody>
            <a:bodyPr/>
            <a:lstStyle/>
            <a:p>
              <a:endParaRPr lang="en-US"/>
            </a:p>
          </p:txBody>
        </p:sp>
        <p:sp>
          <p:nvSpPr>
            <p:cNvPr id="21" name="TextBox 21"/>
            <p:cNvSpPr txBox="1"/>
            <p:nvPr/>
          </p:nvSpPr>
          <p:spPr>
            <a:xfrm>
              <a:off x="0" y="-47625"/>
              <a:ext cx="2677243" cy="367509"/>
            </a:xfrm>
            <a:prstGeom prst="rect">
              <a:avLst/>
            </a:prstGeom>
          </p:spPr>
          <p:txBody>
            <a:bodyPr lIns="50800" tIns="50800" rIns="50800" bIns="50800" rtlCol="0" anchor="ctr"/>
            <a:lstStyle/>
            <a:p>
              <a:pPr algn="ctr">
                <a:lnSpc>
                  <a:spcPts val="3359"/>
                </a:lnSpc>
              </a:pPr>
              <a:endParaRPr/>
            </a:p>
          </p:txBody>
        </p:sp>
      </p:grpSp>
      <p:sp>
        <p:nvSpPr>
          <p:cNvPr id="22" name="TextBox 22"/>
          <p:cNvSpPr txBox="1"/>
          <p:nvPr/>
        </p:nvSpPr>
        <p:spPr>
          <a:xfrm>
            <a:off x="1748956" y="2547723"/>
            <a:ext cx="8507982" cy="895350"/>
          </a:xfrm>
          <a:prstGeom prst="rect">
            <a:avLst/>
          </a:prstGeom>
        </p:spPr>
        <p:txBody>
          <a:bodyPr lIns="0" tIns="0" rIns="0" bIns="0" rtlCol="0" anchor="t">
            <a:spAutoFit/>
          </a:bodyPr>
          <a:lstStyle/>
          <a:p>
            <a:pPr marL="0" lvl="0" indent="0" algn="l">
              <a:lnSpc>
                <a:spcPts val="7085"/>
              </a:lnSpc>
              <a:spcBef>
                <a:spcPct val="0"/>
              </a:spcBef>
            </a:pPr>
            <a:r>
              <a:rPr lang="en-US" sz="5904">
                <a:solidFill>
                  <a:srgbClr val="AAFF3E"/>
                </a:solidFill>
                <a:latin typeface="HK Modular"/>
                <a:ea typeface="HK Modular"/>
                <a:cs typeface="HK Modular"/>
                <a:sym typeface="HK Modular"/>
              </a:rPr>
              <a:t>ENTER OODA</a:t>
            </a:r>
          </a:p>
        </p:txBody>
      </p:sp>
      <p:sp>
        <p:nvSpPr>
          <p:cNvPr id="23" name="TextBox 23"/>
          <p:cNvSpPr txBox="1"/>
          <p:nvPr/>
        </p:nvSpPr>
        <p:spPr>
          <a:xfrm>
            <a:off x="1748956" y="3610928"/>
            <a:ext cx="8638356" cy="5876925"/>
          </a:xfrm>
          <a:prstGeom prst="rect">
            <a:avLst/>
          </a:prstGeom>
        </p:spPr>
        <p:txBody>
          <a:bodyPr lIns="0" tIns="0" rIns="0" bIns="0" rtlCol="0" anchor="t">
            <a:spAutoFit/>
          </a:bodyPr>
          <a:lstStyle/>
          <a:p>
            <a:pPr marL="0" lvl="0" indent="0" algn="l">
              <a:lnSpc>
                <a:spcPts val="4200"/>
              </a:lnSpc>
              <a:spcBef>
                <a:spcPct val="0"/>
              </a:spcBef>
            </a:pPr>
            <a:r>
              <a:rPr lang="en-US" sz="3000">
                <a:solidFill>
                  <a:srgbClr val="FFFFFF"/>
                </a:solidFill>
                <a:latin typeface="Montserrat"/>
                <a:ea typeface="Montserrat"/>
                <a:cs typeface="Montserrat"/>
                <a:sym typeface="Montserrat"/>
              </a:rPr>
              <a:t>Start</a:t>
            </a:r>
            <a:r>
              <a:rPr lang="en-US" sz="3000" u="none" strike="noStrike">
                <a:solidFill>
                  <a:srgbClr val="FFFFFF"/>
                </a:solidFill>
                <a:latin typeface="Montserrat"/>
                <a:ea typeface="Montserrat"/>
                <a:cs typeface="Montserrat"/>
                <a:sym typeface="Montserrat"/>
              </a:rPr>
              <a:t>ed </a:t>
            </a:r>
            <a:r>
              <a:rPr lang="en-US" sz="3000">
                <a:solidFill>
                  <a:srgbClr val="FFFFFF"/>
                </a:solidFill>
                <a:latin typeface="Montserrat"/>
                <a:ea typeface="Montserrat"/>
                <a:cs typeface="Montserrat"/>
                <a:sym typeface="Montserrat"/>
              </a:rPr>
              <a:t>in th</a:t>
            </a:r>
            <a:r>
              <a:rPr lang="en-US" sz="3000" u="none" strike="noStrike">
                <a:solidFill>
                  <a:srgbClr val="FFFFFF"/>
                </a:solidFill>
                <a:latin typeface="Montserrat"/>
                <a:ea typeface="Montserrat"/>
                <a:cs typeface="Montserrat"/>
                <a:sym typeface="Montserrat"/>
              </a:rPr>
              <a:t>e</a:t>
            </a:r>
            <a:r>
              <a:rPr lang="en-US" sz="3000">
                <a:solidFill>
                  <a:srgbClr val="FFFFFF"/>
                </a:solidFill>
                <a:latin typeface="Montserrat"/>
                <a:ea typeface="Montserrat"/>
                <a:cs typeface="Montserrat"/>
                <a:sym typeface="Montserrat"/>
              </a:rPr>
              <a:t> </a:t>
            </a:r>
            <a:r>
              <a:rPr lang="en-US" sz="3000" u="none" strike="noStrike">
                <a:solidFill>
                  <a:srgbClr val="FFFFFF"/>
                </a:solidFill>
                <a:latin typeface="Montserrat"/>
                <a:ea typeface="Montserrat"/>
                <a:cs typeface="Montserrat"/>
                <a:sym typeface="Montserrat"/>
              </a:rPr>
              <a:t>US Air F</a:t>
            </a:r>
            <a:r>
              <a:rPr lang="en-US" sz="3000">
                <a:solidFill>
                  <a:srgbClr val="FFFFFF"/>
                </a:solidFill>
                <a:latin typeface="Montserrat"/>
                <a:ea typeface="Montserrat"/>
                <a:cs typeface="Montserrat"/>
                <a:sym typeface="Montserrat"/>
              </a:rPr>
              <a:t>or</a:t>
            </a:r>
            <a:r>
              <a:rPr lang="en-US" sz="3000" u="none" strike="noStrike">
                <a:solidFill>
                  <a:srgbClr val="FFFFFF"/>
                </a:solidFill>
                <a:latin typeface="Montserrat"/>
                <a:ea typeface="Montserrat"/>
                <a:cs typeface="Montserrat"/>
                <a:sym typeface="Montserrat"/>
              </a:rPr>
              <a:t>ce</a:t>
            </a:r>
          </a:p>
          <a:p>
            <a:pPr algn="l">
              <a:lnSpc>
                <a:spcPts val="4200"/>
              </a:lnSpc>
              <a:spcBef>
                <a:spcPct val="0"/>
              </a:spcBef>
            </a:pPr>
            <a:r>
              <a:rPr lang="en-US" sz="3000">
                <a:solidFill>
                  <a:srgbClr val="FFFFFF"/>
                </a:solidFill>
                <a:latin typeface="Montserrat"/>
                <a:ea typeface="Montserrat"/>
                <a:cs typeface="Montserrat"/>
                <a:sym typeface="Montserrat"/>
              </a:rPr>
              <a:t>C</a:t>
            </a:r>
            <a:r>
              <a:rPr lang="en-US" sz="3000" u="none" strike="noStrike">
                <a:solidFill>
                  <a:srgbClr val="FFFFFF"/>
                </a:solidFill>
                <a:latin typeface="Montserrat"/>
                <a:ea typeface="Montserrat"/>
                <a:cs typeface="Montserrat"/>
                <a:sym typeface="Montserrat"/>
              </a:rPr>
              <a:t>olonel</a:t>
            </a:r>
            <a:r>
              <a:rPr lang="en-US" sz="3000">
                <a:solidFill>
                  <a:srgbClr val="FFFFFF"/>
                </a:solidFill>
                <a:latin typeface="Montserrat"/>
                <a:ea typeface="Montserrat"/>
                <a:cs typeface="Montserrat"/>
                <a:sym typeface="Montserrat"/>
              </a:rPr>
              <a:t> </a:t>
            </a:r>
            <a:r>
              <a:rPr lang="en-US" sz="3000" u="none" strike="noStrike">
                <a:solidFill>
                  <a:srgbClr val="FFFFFF"/>
                </a:solidFill>
                <a:latin typeface="Montserrat"/>
                <a:ea typeface="Montserrat"/>
                <a:cs typeface="Montserrat"/>
                <a:sym typeface="Montserrat"/>
              </a:rPr>
              <a:t>Jo</a:t>
            </a:r>
            <a:r>
              <a:rPr lang="en-US" sz="3000">
                <a:solidFill>
                  <a:srgbClr val="FFFFFF"/>
                </a:solidFill>
                <a:latin typeface="Montserrat"/>
                <a:ea typeface="Montserrat"/>
                <a:cs typeface="Montserrat"/>
                <a:sym typeface="Montserrat"/>
              </a:rPr>
              <a:t>h</a:t>
            </a:r>
            <a:r>
              <a:rPr lang="en-US" sz="3000" u="none" strike="noStrike">
                <a:solidFill>
                  <a:srgbClr val="FFFFFF"/>
                </a:solidFill>
                <a:latin typeface="Montserrat"/>
                <a:ea typeface="Montserrat"/>
                <a:cs typeface="Montserrat"/>
                <a:sym typeface="Montserrat"/>
              </a:rPr>
              <a:t>n B</a:t>
            </a:r>
            <a:r>
              <a:rPr lang="en-US" sz="3000">
                <a:solidFill>
                  <a:srgbClr val="FFFFFF"/>
                </a:solidFill>
                <a:latin typeface="Montserrat"/>
                <a:ea typeface="Montserrat"/>
                <a:cs typeface="Montserrat"/>
                <a:sym typeface="Montserrat"/>
              </a:rPr>
              <a:t>o</a:t>
            </a:r>
            <a:r>
              <a:rPr lang="en-US" sz="3000" u="none" strike="noStrike">
                <a:solidFill>
                  <a:srgbClr val="FFFFFF"/>
                </a:solidFill>
                <a:latin typeface="Montserrat"/>
                <a:ea typeface="Montserrat"/>
                <a:cs typeface="Montserrat"/>
                <a:sym typeface="Montserrat"/>
              </a:rPr>
              <a:t>y</a:t>
            </a:r>
            <a:r>
              <a:rPr lang="en-US" sz="3000">
                <a:solidFill>
                  <a:srgbClr val="FFFFFF"/>
                </a:solidFill>
                <a:latin typeface="Montserrat"/>
                <a:ea typeface="Montserrat"/>
                <a:cs typeface="Montserrat"/>
                <a:sym typeface="Montserrat"/>
              </a:rPr>
              <a:t>d</a:t>
            </a:r>
          </a:p>
          <a:p>
            <a:pPr marL="0" lvl="0" indent="0" algn="l">
              <a:lnSpc>
                <a:spcPts val="4200"/>
              </a:lnSpc>
              <a:spcBef>
                <a:spcPct val="0"/>
              </a:spcBef>
            </a:pPr>
            <a:r>
              <a:rPr lang="en-US" sz="3000" u="none" strike="noStrike">
                <a:solidFill>
                  <a:srgbClr val="FFFFFF"/>
                </a:solidFill>
                <a:latin typeface="Montserrat"/>
                <a:ea typeface="Montserrat"/>
                <a:cs typeface="Montserrat"/>
                <a:sym typeface="Montserrat"/>
              </a:rPr>
              <a:t>Orig</a:t>
            </a:r>
            <a:r>
              <a:rPr lang="en-US" sz="3000">
                <a:solidFill>
                  <a:srgbClr val="FFFFFF"/>
                </a:solidFill>
                <a:latin typeface="Montserrat"/>
                <a:ea typeface="Montserrat"/>
                <a:cs typeface="Montserrat"/>
                <a:sym typeface="Montserrat"/>
              </a:rPr>
              <a:t>i</a:t>
            </a:r>
            <a:r>
              <a:rPr lang="en-US" sz="3000" u="none" strike="noStrike">
                <a:solidFill>
                  <a:srgbClr val="FFFFFF"/>
                </a:solidFill>
                <a:latin typeface="Montserrat"/>
                <a:ea typeface="Montserrat"/>
                <a:cs typeface="Montserrat"/>
                <a:sym typeface="Montserrat"/>
              </a:rPr>
              <a:t>nal</a:t>
            </a:r>
            <a:r>
              <a:rPr lang="en-US" sz="3000">
                <a:solidFill>
                  <a:srgbClr val="FFFFFF"/>
                </a:solidFill>
                <a:latin typeface="Montserrat"/>
                <a:ea typeface="Montserrat"/>
                <a:cs typeface="Montserrat"/>
                <a:sym typeface="Montserrat"/>
              </a:rPr>
              <a:t>ly </a:t>
            </a:r>
            <a:r>
              <a:rPr lang="en-US" sz="3000" u="none" strike="noStrike">
                <a:solidFill>
                  <a:srgbClr val="FFFFFF"/>
                </a:solidFill>
                <a:latin typeface="Montserrat"/>
                <a:ea typeface="Montserrat"/>
                <a:cs typeface="Montserrat"/>
                <a:sym typeface="Montserrat"/>
              </a:rPr>
              <a:t>de</a:t>
            </a:r>
            <a:r>
              <a:rPr lang="en-US" sz="3000">
                <a:solidFill>
                  <a:srgbClr val="FFFFFF"/>
                </a:solidFill>
                <a:latin typeface="Montserrat"/>
                <a:ea typeface="Montserrat"/>
                <a:cs typeface="Montserrat"/>
                <a:sym typeface="Montserrat"/>
              </a:rPr>
              <a:t>s</a:t>
            </a:r>
            <a:r>
              <a:rPr lang="en-US" sz="3000" u="none" strike="noStrike">
                <a:solidFill>
                  <a:srgbClr val="FFFFFF"/>
                </a:solidFill>
                <a:latin typeface="Montserrat"/>
                <a:ea typeface="Montserrat"/>
                <a:cs typeface="Montserrat"/>
                <a:sym typeface="Montserrat"/>
              </a:rPr>
              <a:t>ign</a:t>
            </a:r>
            <a:r>
              <a:rPr lang="en-US" sz="3000">
                <a:solidFill>
                  <a:srgbClr val="FFFFFF"/>
                </a:solidFill>
                <a:latin typeface="Montserrat"/>
                <a:ea typeface="Montserrat"/>
                <a:cs typeface="Montserrat"/>
                <a:sym typeface="Montserrat"/>
              </a:rPr>
              <a:t>ed f</a:t>
            </a:r>
            <a:r>
              <a:rPr lang="en-US" sz="3000" u="none" strike="noStrike">
                <a:solidFill>
                  <a:srgbClr val="FFFFFF"/>
                </a:solidFill>
                <a:latin typeface="Montserrat"/>
                <a:ea typeface="Montserrat"/>
                <a:cs typeface="Montserrat"/>
                <a:sym typeface="Montserrat"/>
              </a:rPr>
              <a:t>o</a:t>
            </a:r>
            <a:r>
              <a:rPr lang="en-US" sz="3000">
                <a:solidFill>
                  <a:srgbClr val="FFFFFF"/>
                </a:solidFill>
                <a:latin typeface="Montserrat"/>
                <a:ea typeface="Montserrat"/>
                <a:cs typeface="Montserrat"/>
                <a:sym typeface="Montserrat"/>
              </a:rPr>
              <a:t>r</a:t>
            </a:r>
            <a:r>
              <a:rPr lang="en-US" sz="3000" u="none" strike="noStrike">
                <a:solidFill>
                  <a:srgbClr val="FFFFFF"/>
                </a:solidFill>
                <a:latin typeface="Montserrat"/>
                <a:ea typeface="Montserrat"/>
                <a:cs typeface="Montserrat"/>
                <a:sym typeface="Montserrat"/>
              </a:rPr>
              <a:t> fight</a:t>
            </a:r>
            <a:r>
              <a:rPr lang="en-US" sz="3000">
                <a:solidFill>
                  <a:srgbClr val="FFFFFF"/>
                </a:solidFill>
                <a:latin typeface="Montserrat"/>
                <a:ea typeface="Montserrat"/>
                <a:cs typeface="Montserrat"/>
                <a:sym typeface="Montserrat"/>
              </a:rPr>
              <a:t>er</a:t>
            </a:r>
            <a:r>
              <a:rPr lang="en-US" sz="3000" u="none" strike="noStrike">
                <a:solidFill>
                  <a:srgbClr val="FFFFFF"/>
                </a:solidFill>
                <a:latin typeface="Montserrat"/>
                <a:ea typeface="Montserrat"/>
                <a:cs typeface="Montserrat"/>
                <a:sym typeface="Montserrat"/>
              </a:rPr>
              <a:t> pilots</a:t>
            </a:r>
          </a:p>
          <a:p>
            <a:pPr algn="l">
              <a:lnSpc>
                <a:spcPts val="4200"/>
              </a:lnSpc>
              <a:spcBef>
                <a:spcPct val="0"/>
              </a:spcBef>
            </a:pPr>
            <a:r>
              <a:rPr lang="en-US" sz="3000">
                <a:solidFill>
                  <a:srgbClr val="FFFFFF"/>
                </a:solidFill>
                <a:latin typeface="Montserrat"/>
                <a:ea typeface="Montserrat"/>
                <a:cs typeface="Montserrat"/>
                <a:sym typeface="Montserrat"/>
              </a:rPr>
              <a:t>Exp</a:t>
            </a:r>
            <a:r>
              <a:rPr lang="en-US" sz="3000" u="none" strike="noStrike">
                <a:solidFill>
                  <a:srgbClr val="FFFFFF"/>
                </a:solidFill>
                <a:latin typeface="Montserrat"/>
                <a:ea typeface="Montserrat"/>
                <a:cs typeface="Montserrat"/>
                <a:sym typeface="Montserrat"/>
              </a:rPr>
              <a:t>and</a:t>
            </a:r>
            <a:r>
              <a:rPr lang="en-US" sz="3000">
                <a:solidFill>
                  <a:srgbClr val="FFFFFF"/>
                </a:solidFill>
                <a:latin typeface="Montserrat"/>
                <a:ea typeface="Montserrat"/>
                <a:cs typeface="Montserrat"/>
                <a:sym typeface="Montserrat"/>
              </a:rPr>
              <a:t>e</a:t>
            </a:r>
            <a:r>
              <a:rPr lang="en-US" sz="3000" u="none" strike="noStrike">
                <a:solidFill>
                  <a:srgbClr val="FFFFFF"/>
                </a:solidFill>
                <a:latin typeface="Montserrat"/>
                <a:ea typeface="Montserrat"/>
                <a:cs typeface="Montserrat"/>
                <a:sym typeface="Montserrat"/>
              </a:rPr>
              <a:t>d </a:t>
            </a:r>
            <a:r>
              <a:rPr lang="en-US" sz="3000">
                <a:solidFill>
                  <a:srgbClr val="FFFFFF"/>
                </a:solidFill>
                <a:latin typeface="Montserrat"/>
                <a:ea typeface="Montserrat"/>
                <a:cs typeface="Montserrat"/>
                <a:sym typeface="Montserrat"/>
              </a:rPr>
              <a:t>in</a:t>
            </a:r>
            <a:r>
              <a:rPr lang="en-US" sz="3000" u="none" strike="noStrike">
                <a:solidFill>
                  <a:srgbClr val="FFFFFF"/>
                </a:solidFill>
                <a:latin typeface="Montserrat"/>
                <a:ea typeface="Montserrat"/>
                <a:cs typeface="Montserrat"/>
                <a:sym typeface="Montserrat"/>
              </a:rPr>
              <a:t> th</a:t>
            </a:r>
            <a:r>
              <a:rPr lang="en-US" sz="3000">
                <a:solidFill>
                  <a:srgbClr val="FFFFFF"/>
                </a:solidFill>
                <a:latin typeface="Montserrat"/>
                <a:ea typeface="Montserrat"/>
                <a:cs typeface="Montserrat"/>
                <a:sym typeface="Montserrat"/>
              </a:rPr>
              <a:t>e </a:t>
            </a:r>
            <a:r>
              <a:rPr lang="en-US" sz="3000" u="none" strike="noStrike">
                <a:solidFill>
                  <a:srgbClr val="FFFFFF"/>
                </a:solidFill>
                <a:latin typeface="Montserrat"/>
                <a:ea typeface="Montserrat"/>
                <a:cs typeface="Montserrat"/>
                <a:sym typeface="Montserrat"/>
              </a:rPr>
              <a:t>mili</a:t>
            </a:r>
            <a:r>
              <a:rPr lang="en-US" sz="3000">
                <a:solidFill>
                  <a:srgbClr val="FFFFFF"/>
                </a:solidFill>
                <a:latin typeface="Montserrat"/>
                <a:ea typeface="Montserrat"/>
                <a:cs typeface="Montserrat"/>
                <a:sym typeface="Montserrat"/>
              </a:rPr>
              <a:t>ta</a:t>
            </a:r>
            <a:r>
              <a:rPr lang="en-US" sz="3000" u="none" strike="noStrike">
                <a:solidFill>
                  <a:srgbClr val="FFFFFF"/>
                </a:solidFill>
                <a:latin typeface="Montserrat"/>
                <a:ea typeface="Montserrat"/>
                <a:cs typeface="Montserrat"/>
                <a:sym typeface="Montserrat"/>
              </a:rPr>
              <a:t>ry </a:t>
            </a:r>
            <a:r>
              <a:rPr lang="en-US" sz="3000">
                <a:solidFill>
                  <a:srgbClr val="FFFFFF"/>
                </a:solidFill>
                <a:latin typeface="Montserrat"/>
                <a:ea typeface="Montserrat"/>
                <a:cs typeface="Montserrat"/>
                <a:sym typeface="Montserrat"/>
              </a:rPr>
              <a:t>f</a:t>
            </a:r>
            <a:r>
              <a:rPr lang="en-US" sz="3000" u="none" strike="noStrike">
                <a:solidFill>
                  <a:srgbClr val="FFFFFF"/>
                </a:solidFill>
                <a:latin typeface="Montserrat"/>
                <a:ea typeface="Montserrat"/>
                <a:cs typeface="Montserrat"/>
                <a:sym typeface="Montserrat"/>
              </a:rPr>
              <a:t>or</a:t>
            </a:r>
            <a:r>
              <a:rPr lang="en-US" sz="3000">
                <a:solidFill>
                  <a:srgbClr val="FFFFFF"/>
                </a:solidFill>
                <a:latin typeface="Montserrat"/>
                <a:ea typeface="Montserrat"/>
                <a:cs typeface="Montserrat"/>
                <a:sym typeface="Montserrat"/>
              </a:rPr>
              <a:t> </a:t>
            </a:r>
            <a:r>
              <a:rPr lang="en-US" sz="3000" u="none" strike="noStrike">
                <a:solidFill>
                  <a:srgbClr val="FFFFFF"/>
                </a:solidFill>
                <a:latin typeface="Montserrat"/>
                <a:ea typeface="Montserrat"/>
                <a:cs typeface="Montserrat"/>
                <a:sym typeface="Montserrat"/>
              </a:rPr>
              <a:t>operati</a:t>
            </a:r>
            <a:r>
              <a:rPr lang="en-US" sz="3000">
                <a:solidFill>
                  <a:srgbClr val="FFFFFF"/>
                </a:solidFill>
                <a:latin typeface="Montserrat"/>
                <a:ea typeface="Montserrat"/>
                <a:cs typeface="Montserrat"/>
                <a:sym typeface="Montserrat"/>
              </a:rPr>
              <a:t>o</a:t>
            </a:r>
            <a:r>
              <a:rPr lang="en-US" sz="3000" u="none" strike="noStrike">
                <a:solidFill>
                  <a:srgbClr val="FFFFFF"/>
                </a:solidFill>
                <a:latin typeface="Montserrat"/>
                <a:ea typeface="Montserrat"/>
                <a:cs typeface="Montserrat"/>
                <a:sym typeface="Montserrat"/>
              </a:rPr>
              <a:t>na</a:t>
            </a:r>
            <a:r>
              <a:rPr lang="en-US" sz="3000">
                <a:solidFill>
                  <a:srgbClr val="FFFFFF"/>
                </a:solidFill>
                <a:latin typeface="Montserrat"/>
                <a:ea typeface="Montserrat"/>
                <a:cs typeface="Montserrat"/>
                <a:sym typeface="Montserrat"/>
              </a:rPr>
              <a:t>l </a:t>
            </a:r>
            <a:r>
              <a:rPr lang="en-US" sz="3000" u="none" strike="noStrike">
                <a:solidFill>
                  <a:srgbClr val="FFFFFF"/>
                </a:solidFill>
                <a:latin typeface="Montserrat"/>
                <a:ea typeface="Montserrat"/>
                <a:cs typeface="Montserrat"/>
                <a:sym typeface="Montserrat"/>
              </a:rPr>
              <a:t>s</a:t>
            </a:r>
            <a:r>
              <a:rPr lang="en-US" sz="3000">
                <a:solidFill>
                  <a:srgbClr val="FFFFFF"/>
                </a:solidFill>
                <a:latin typeface="Montserrat"/>
                <a:ea typeface="Montserrat"/>
                <a:cs typeface="Montserrat"/>
                <a:sym typeface="Montserrat"/>
              </a:rPr>
              <a:t>tr</a:t>
            </a:r>
            <a:r>
              <a:rPr lang="en-US" sz="3000" u="none" strike="noStrike">
                <a:solidFill>
                  <a:srgbClr val="FFFFFF"/>
                </a:solidFill>
                <a:latin typeface="Montserrat"/>
                <a:ea typeface="Montserrat"/>
                <a:cs typeface="Montserrat"/>
                <a:sym typeface="Montserrat"/>
              </a:rPr>
              <a:t>a</a:t>
            </a:r>
            <a:r>
              <a:rPr lang="en-US" sz="3000">
                <a:solidFill>
                  <a:srgbClr val="FFFFFF"/>
                </a:solidFill>
                <a:latin typeface="Montserrat"/>
                <a:ea typeface="Montserrat"/>
                <a:cs typeface="Montserrat"/>
                <a:sym typeface="Montserrat"/>
              </a:rPr>
              <a:t>t</a:t>
            </a:r>
            <a:r>
              <a:rPr lang="en-US" sz="3000" u="none" strike="noStrike">
                <a:solidFill>
                  <a:srgbClr val="FFFFFF"/>
                </a:solidFill>
                <a:latin typeface="Montserrat"/>
                <a:ea typeface="Montserrat"/>
                <a:cs typeface="Montserrat"/>
                <a:sym typeface="Montserrat"/>
              </a:rPr>
              <a:t>egy</a:t>
            </a:r>
          </a:p>
          <a:p>
            <a:pPr marL="0" lvl="0" indent="0" algn="l">
              <a:lnSpc>
                <a:spcPts val="4200"/>
              </a:lnSpc>
              <a:spcBef>
                <a:spcPct val="0"/>
              </a:spcBef>
            </a:pPr>
            <a:r>
              <a:rPr lang="en-US" sz="3000" u="none" strike="noStrike">
                <a:solidFill>
                  <a:srgbClr val="FFFFFF"/>
                </a:solidFill>
                <a:latin typeface="Montserrat"/>
                <a:ea typeface="Montserrat"/>
                <a:cs typeface="Montserrat"/>
                <a:sym typeface="Montserrat"/>
              </a:rPr>
              <a:t>Mad</a:t>
            </a:r>
            <a:r>
              <a:rPr lang="en-US" sz="3000">
                <a:solidFill>
                  <a:srgbClr val="FFFFFF"/>
                </a:solidFill>
                <a:latin typeface="Montserrat"/>
                <a:ea typeface="Montserrat"/>
                <a:cs typeface="Montserrat"/>
                <a:sym typeface="Montserrat"/>
              </a:rPr>
              <a:t>e </a:t>
            </a:r>
            <a:r>
              <a:rPr lang="en-US" sz="3000" u="none" strike="noStrike">
                <a:solidFill>
                  <a:srgbClr val="FFFFFF"/>
                </a:solidFill>
                <a:latin typeface="Montserrat"/>
                <a:ea typeface="Montserrat"/>
                <a:cs typeface="Montserrat"/>
                <a:sym typeface="Montserrat"/>
              </a:rPr>
              <a:t>i</a:t>
            </a:r>
            <a:r>
              <a:rPr lang="en-US" sz="3000">
                <a:solidFill>
                  <a:srgbClr val="FFFFFF"/>
                </a:solidFill>
                <a:latin typeface="Montserrat"/>
                <a:ea typeface="Montserrat"/>
                <a:cs typeface="Montserrat"/>
                <a:sym typeface="Montserrat"/>
              </a:rPr>
              <a:t>t</a:t>
            </a:r>
            <a:r>
              <a:rPr lang="en-US" sz="3000" u="none" strike="noStrike">
                <a:solidFill>
                  <a:srgbClr val="FFFFFF"/>
                </a:solidFill>
                <a:latin typeface="Montserrat"/>
                <a:ea typeface="Montserrat"/>
                <a:cs typeface="Montserrat"/>
                <a:sym typeface="Montserrat"/>
              </a:rPr>
              <a:t>s</a:t>
            </a:r>
            <a:r>
              <a:rPr lang="en-US" sz="3000">
                <a:solidFill>
                  <a:srgbClr val="FFFFFF"/>
                </a:solidFill>
                <a:latin typeface="Montserrat"/>
                <a:ea typeface="Montserrat"/>
                <a:cs typeface="Montserrat"/>
                <a:sym typeface="Montserrat"/>
              </a:rPr>
              <a:t> </a:t>
            </a:r>
            <a:r>
              <a:rPr lang="en-US" sz="3000" u="none" strike="noStrike">
                <a:solidFill>
                  <a:srgbClr val="FFFFFF"/>
                </a:solidFill>
                <a:latin typeface="Montserrat"/>
                <a:ea typeface="Montserrat"/>
                <a:cs typeface="Montserrat"/>
                <a:sym typeface="Montserrat"/>
              </a:rPr>
              <a:t>way</a:t>
            </a:r>
            <a:r>
              <a:rPr lang="en-US" sz="3000">
                <a:solidFill>
                  <a:srgbClr val="FFFFFF"/>
                </a:solidFill>
                <a:latin typeface="Montserrat"/>
                <a:ea typeface="Montserrat"/>
                <a:cs typeface="Montserrat"/>
                <a:sym typeface="Montserrat"/>
              </a:rPr>
              <a:t> </a:t>
            </a:r>
            <a:r>
              <a:rPr lang="en-US" sz="3000" u="none" strike="noStrike">
                <a:solidFill>
                  <a:srgbClr val="FFFFFF"/>
                </a:solidFill>
                <a:latin typeface="Montserrat"/>
                <a:ea typeface="Montserrat"/>
                <a:cs typeface="Montserrat"/>
                <a:sym typeface="Montserrat"/>
              </a:rPr>
              <a:t>to civilia</a:t>
            </a:r>
            <a:r>
              <a:rPr lang="en-US" sz="3000">
                <a:solidFill>
                  <a:srgbClr val="FFFFFF"/>
                </a:solidFill>
                <a:latin typeface="Montserrat"/>
                <a:ea typeface="Montserrat"/>
                <a:cs typeface="Montserrat"/>
                <a:sym typeface="Montserrat"/>
              </a:rPr>
              <a:t>n pro</a:t>
            </a:r>
            <a:r>
              <a:rPr lang="en-US" sz="3000" u="none" strike="noStrike">
                <a:solidFill>
                  <a:srgbClr val="FFFFFF"/>
                </a:solidFill>
                <a:latin typeface="Montserrat"/>
                <a:ea typeface="Montserrat"/>
                <a:cs typeface="Montserrat"/>
                <a:sym typeface="Montserrat"/>
              </a:rPr>
              <a:t>f</a:t>
            </a:r>
            <a:r>
              <a:rPr lang="en-US" sz="3000">
                <a:solidFill>
                  <a:srgbClr val="FFFFFF"/>
                </a:solidFill>
                <a:latin typeface="Montserrat"/>
                <a:ea typeface="Montserrat"/>
                <a:cs typeface="Montserrat"/>
                <a:sym typeface="Montserrat"/>
              </a:rPr>
              <a:t>essi</a:t>
            </a:r>
            <a:r>
              <a:rPr lang="en-US" sz="3000" u="none" strike="noStrike">
                <a:solidFill>
                  <a:srgbClr val="FFFFFF"/>
                </a:solidFill>
                <a:latin typeface="Montserrat"/>
                <a:ea typeface="Montserrat"/>
                <a:cs typeface="Montserrat"/>
                <a:sym typeface="Montserrat"/>
              </a:rPr>
              <a:t>o</a:t>
            </a:r>
            <a:r>
              <a:rPr lang="en-US" sz="3000">
                <a:solidFill>
                  <a:srgbClr val="FFFFFF"/>
                </a:solidFill>
                <a:latin typeface="Montserrat"/>
                <a:ea typeface="Montserrat"/>
                <a:cs typeface="Montserrat"/>
                <a:sym typeface="Montserrat"/>
              </a:rPr>
              <a:t>n</a:t>
            </a:r>
            <a:r>
              <a:rPr lang="en-US" sz="3000" u="none" strike="noStrike">
                <a:solidFill>
                  <a:srgbClr val="FFFFFF"/>
                </a:solidFill>
                <a:latin typeface="Montserrat"/>
                <a:ea typeface="Montserrat"/>
                <a:cs typeface="Montserrat"/>
                <a:sym typeface="Montserrat"/>
              </a:rPr>
              <a:t>s</a:t>
            </a:r>
          </a:p>
          <a:p>
            <a:pPr marL="647700" lvl="1" indent="-323850" algn="l">
              <a:lnSpc>
                <a:spcPts val="4200"/>
              </a:lnSpc>
              <a:spcBef>
                <a:spcPct val="0"/>
              </a:spcBef>
              <a:buFont typeface="Arial"/>
              <a:buChar char="•"/>
            </a:pPr>
            <a:r>
              <a:rPr lang="en-US" sz="3000" u="none" strike="noStrike">
                <a:solidFill>
                  <a:srgbClr val="FFFFFF"/>
                </a:solidFill>
                <a:latin typeface="Montserrat"/>
                <a:ea typeface="Montserrat"/>
                <a:cs typeface="Montserrat"/>
                <a:sym typeface="Montserrat"/>
              </a:rPr>
              <a:t>Law</a:t>
            </a:r>
            <a:r>
              <a:rPr lang="en-US" sz="3000">
                <a:solidFill>
                  <a:srgbClr val="FFFFFF"/>
                </a:solidFill>
                <a:latin typeface="Montserrat"/>
                <a:ea typeface="Montserrat"/>
                <a:cs typeface="Montserrat"/>
                <a:sym typeface="Montserrat"/>
              </a:rPr>
              <a:t> </a:t>
            </a:r>
            <a:r>
              <a:rPr lang="en-US" sz="3000" u="none" strike="noStrike">
                <a:solidFill>
                  <a:srgbClr val="FFFFFF"/>
                </a:solidFill>
                <a:latin typeface="Montserrat"/>
                <a:ea typeface="Montserrat"/>
                <a:cs typeface="Montserrat"/>
                <a:sym typeface="Montserrat"/>
              </a:rPr>
              <a:t>Enforc</a:t>
            </a:r>
            <a:r>
              <a:rPr lang="en-US" sz="3000">
                <a:solidFill>
                  <a:srgbClr val="FFFFFF"/>
                </a:solidFill>
                <a:latin typeface="Montserrat"/>
                <a:ea typeface="Montserrat"/>
                <a:cs typeface="Montserrat"/>
                <a:sym typeface="Montserrat"/>
              </a:rPr>
              <a:t>e</a:t>
            </a:r>
            <a:r>
              <a:rPr lang="en-US" sz="3000" u="none" strike="noStrike">
                <a:solidFill>
                  <a:srgbClr val="FFFFFF"/>
                </a:solidFill>
                <a:latin typeface="Montserrat"/>
                <a:ea typeface="Montserrat"/>
                <a:cs typeface="Montserrat"/>
                <a:sym typeface="Montserrat"/>
              </a:rPr>
              <a:t>ment</a:t>
            </a:r>
          </a:p>
          <a:p>
            <a:pPr marL="647700" lvl="1" indent="-323850" algn="l">
              <a:lnSpc>
                <a:spcPts val="4200"/>
              </a:lnSpc>
              <a:spcBef>
                <a:spcPct val="0"/>
              </a:spcBef>
              <a:buFont typeface="Arial"/>
              <a:buChar char="•"/>
            </a:pPr>
            <a:r>
              <a:rPr lang="en-US" sz="3000" u="none" strike="noStrike">
                <a:solidFill>
                  <a:srgbClr val="FFFFFF"/>
                </a:solidFill>
                <a:latin typeface="Montserrat"/>
                <a:ea typeface="Montserrat"/>
                <a:cs typeface="Montserrat"/>
                <a:sym typeface="Montserrat"/>
              </a:rPr>
              <a:t>L</a:t>
            </a:r>
            <a:r>
              <a:rPr lang="en-US" sz="3000">
                <a:solidFill>
                  <a:srgbClr val="FFFFFF"/>
                </a:solidFill>
                <a:latin typeface="Montserrat"/>
                <a:ea typeface="Montserrat"/>
                <a:cs typeface="Montserrat"/>
                <a:sym typeface="Montserrat"/>
              </a:rPr>
              <a:t>i</a:t>
            </a:r>
            <a:r>
              <a:rPr lang="en-US" sz="3000" u="none" strike="noStrike">
                <a:solidFill>
                  <a:srgbClr val="FFFFFF"/>
                </a:solidFill>
                <a:latin typeface="Montserrat"/>
                <a:ea typeface="Montserrat"/>
                <a:cs typeface="Montserrat"/>
                <a:sym typeface="Montserrat"/>
              </a:rPr>
              <a:t>tigat</a:t>
            </a:r>
            <a:r>
              <a:rPr lang="en-US" sz="3000">
                <a:solidFill>
                  <a:srgbClr val="FFFFFF"/>
                </a:solidFill>
                <a:latin typeface="Montserrat"/>
                <a:ea typeface="Montserrat"/>
                <a:cs typeface="Montserrat"/>
                <a:sym typeface="Montserrat"/>
              </a:rPr>
              <a:t>ion</a:t>
            </a:r>
          </a:p>
          <a:p>
            <a:pPr marL="647700" lvl="1" indent="-323850" algn="l">
              <a:lnSpc>
                <a:spcPts val="4200"/>
              </a:lnSpc>
              <a:spcBef>
                <a:spcPct val="0"/>
              </a:spcBef>
              <a:buFont typeface="Arial"/>
              <a:buChar char="•"/>
            </a:pPr>
            <a:r>
              <a:rPr lang="en-US" sz="3000" u="none" strike="noStrike">
                <a:solidFill>
                  <a:srgbClr val="FFFFFF"/>
                </a:solidFill>
                <a:latin typeface="Montserrat"/>
                <a:ea typeface="Montserrat"/>
                <a:cs typeface="Montserrat"/>
                <a:sym typeface="Montserrat"/>
              </a:rPr>
              <a:t>Polit</a:t>
            </a:r>
            <a:r>
              <a:rPr lang="en-US" sz="3000">
                <a:solidFill>
                  <a:srgbClr val="FFFFFF"/>
                </a:solidFill>
                <a:latin typeface="Montserrat"/>
                <a:ea typeface="Montserrat"/>
                <a:cs typeface="Montserrat"/>
                <a:sym typeface="Montserrat"/>
              </a:rPr>
              <a:t>i</a:t>
            </a:r>
            <a:r>
              <a:rPr lang="en-US" sz="3000" u="none" strike="noStrike">
                <a:solidFill>
                  <a:srgbClr val="FFFFFF"/>
                </a:solidFill>
                <a:latin typeface="Montserrat"/>
                <a:ea typeface="Montserrat"/>
                <a:cs typeface="Montserrat"/>
                <a:sym typeface="Montserrat"/>
              </a:rPr>
              <a:t>c</a:t>
            </a:r>
            <a:r>
              <a:rPr lang="en-US" sz="3000">
                <a:solidFill>
                  <a:srgbClr val="FFFFFF"/>
                </a:solidFill>
                <a:latin typeface="Montserrat"/>
                <a:ea typeface="Montserrat"/>
                <a:cs typeface="Montserrat"/>
                <a:sym typeface="Montserrat"/>
              </a:rPr>
              <a:t>a</a:t>
            </a:r>
            <a:r>
              <a:rPr lang="en-US" sz="3000" u="none" strike="noStrike">
                <a:solidFill>
                  <a:srgbClr val="FFFFFF"/>
                </a:solidFill>
                <a:latin typeface="Montserrat"/>
                <a:ea typeface="Montserrat"/>
                <a:cs typeface="Montserrat"/>
                <a:sym typeface="Montserrat"/>
              </a:rPr>
              <a:t>l</a:t>
            </a:r>
            <a:r>
              <a:rPr lang="en-US" sz="3000">
                <a:solidFill>
                  <a:srgbClr val="FFFFFF"/>
                </a:solidFill>
                <a:latin typeface="Montserrat"/>
                <a:ea typeface="Montserrat"/>
                <a:cs typeface="Montserrat"/>
                <a:sym typeface="Montserrat"/>
              </a:rPr>
              <a:t> </a:t>
            </a:r>
            <a:r>
              <a:rPr lang="en-US" sz="3000" u="none" strike="noStrike">
                <a:solidFill>
                  <a:srgbClr val="FFFFFF"/>
                </a:solidFill>
                <a:latin typeface="Montserrat"/>
                <a:ea typeface="Montserrat"/>
                <a:cs typeface="Montserrat"/>
                <a:sym typeface="Montserrat"/>
              </a:rPr>
              <a:t>C</a:t>
            </a:r>
            <a:r>
              <a:rPr lang="en-US" sz="3000">
                <a:solidFill>
                  <a:srgbClr val="FFFFFF"/>
                </a:solidFill>
                <a:latin typeface="Montserrat"/>
                <a:ea typeface="Montserrat"/>
                <a:cs typeface="Montserrat"/>
                <a:sym typeface="Montserrat"/>
              </a:rPr>
              <a:t>a</a:t>
            </a:r>
            <a:r>
              <a:rPr lang="en-US" sz="3000" u="none" strike="noStrike">
                <a:solidFill>
                  <a:srgbClr val="FFFFFF"/>
                </a:solidFill>
                <a:latin typeface="Montserrat"/>
                <a:ea typeface="Montserrat"/>
                <a:cs typeface="Montserrat"/>
                <a:sym typeface="Montserrat"/>
              </a:rPr>
              <a:t>mpaig</a:t>
            </a:r>
            <a:r>
              <a:rPr lang="en-US" sz="3000">
                <a:solidFill>
                  <a:srgbClr val="FFFFFF"/>
                </a:solidFill>
                <a:latin typeface="Montserrat"/>
                <a:ea typeface="Montserrat"/>
                <a:cs typeface="Montserrat"/>
                <a:sym typeface="Montserrat"/>
              </a:rPr>
              <a:t>ns</a:t>
            </a:r>
          </a:p>
          <a:p>
            <a:pPr marL="647700" lvl="1" indent="-323850" algn="l">
              <a:lnSpc>
                <a:spcPts val="4200"/>
              </a:lnSpc>
              <a:spcBef>
                <a:spcPct val="0"/>
              </a:spcBef>
              <a:buFont typeface="Arial"/>
              <a:buChar char="•"/>
            </a:pPr>
            <a:r>
              <a:rPr lang="en-US" sz="3000" u="none" strike="noStrike">
                <a:solidFill>
                  <a:srgbClr val="FFFFFF"/>
                </a:solidFill>
                <a:latin typeface="Montserrat"/>
                <a:ea typeface="Montserrat"/>
                <a:cs typeface="Montserrat"/>
                <a:sym typeface="Montserrat"/>
              </a:rPr>
              <a:t>Cyber Se</a:t>
            </a:r>
            <a:r>
              <a:rPr lang="en-US" sz="3000">
                <a:solidFill>
                  <a:srgbClr val="FFFFFF"/>
                </a:solidFill>
                <a:latin typeface="Montserrat"/>
                <a:ea typeface="Montserrat"/>
                <a:cs typeface="Montserrat"/>
                <a:sym typeface="Montserrat"/>
              </a:rPr>
              <a:t>c</a:t>
            </a:r>
            <a:r>
              <a:rPr lang="en-US" sz="3000" u="none" strike="noStrike">
                <a:solidFill>
                  <a:srgbClr val="FFFFFF"/>
                </a:solidFill>
                <a:latin typeface="Montserrat"/>
                <a:ea typeface="Montserrat"/>
                <a:cs typeface="Montserrat"/>
                <a:sym typeface="Montserrat"/>
              </a:rPr>
              <a:t>u</a:t>
            </a:r>
            <a:r>
              <a:rPr lang="en-US" sz="3000">
                <a:solidFill>
                  <a:srgbClr val="FFFFFF"/>
                </a:solidFill>
                <a:latin typeface="Montserrat"/>
                <a:ea typeface="Montserrat"/>
                <a:cs typeface="Montserrat"/>
                <a:sym typeface="Montserrat"/>
              </a:rPr>
              <a:t>r</a:t>
            </a:r>
            <a:r>
              <a:rPr lang="en-US" sz="3000" u="none" strike="noStrike">
                <a:solidFill>
                  <a:srgbClr val="FFFFFF"/>
                </a:solidFill>
                <a:latin typeface="Montserrat"/>
                <a:ea typeface="Montserrat"/>
                <a:cs typeface="Montserrat"/>
                <a:sym typeface="Montserrat"/>
              </a:rPr>
              <a:t>it</a:t>
            </a:r>
            <a:r>
              <a:rPr lang="en-US" sz="3000">
                <a:solidFill>
                  <a:srgbClr val="FFFFFF"/>
                </a:solidFill>
                <a:latin typeface="Montserrat"/>
                <a:ea typeface="Montserrat"/>
                <a:cs typeface="Montserrat"/>
                <a:sym typeface="Montserrat"/>
              </a:rPr>
              <a:t>y</a:t>
            </a:r>
          </a:p>
          <a:p>
            <a:pPr marL="0" lvl="0" indent="0" algn="l">
              <a:lnSpc>
                <a:spcPts val="4200"/>
              </a:lnSpc>
              <a:spcBef>
                <a:spcPct val="0"/>
              </a:spcBef>
            </a:pPr>
            <a:endParaRPr lang="en-US" sz="3000">
              <a:solidFill>
                <a:srgbClr val="FFFFFF"/>
              </a:solidFill>
              <a:latin typeface="Montserrat"/>
              <a:ea typeface="Montserrat"/>
              <a:cs typeface="Montserrat"/>
              <a:sym typeface="Montserrat"/>
            </a:endParaRPr>
          </a:p>
        </p:txBody>
      </p:sp>
      <p:sp>
        <p:nvSpPr>
          <p:cNvPr id="24" name="AutoShape 24"/>
          <p:cNvSpPr/>
          <p:nvPr/>
        </p:nvSpPr>
        <p:spPr>
          <a:xfrm>
            <a:off x="10162587" y="9731908"/>
            <a:ext cx="6492240" cy="0"/>
          </a:xfrm>
          <a:prstGeom prst="line">
            <a:avLst/>
          </a:prstGeom>
          <a:ln w="38100" cap="flat">
            <a:solidFill>
              <a:srgbClr val="FFFFFF"/>
            </a:solidFill>
            <a:prstDash val="solid"/>
            <a:headEnd type="none" w="sm" len="sm"/>
            <a:tailEnd type="triangle" w="lg" len="med"/>
          </a:ln>
        </p:spPr>
        <p:txBody>
          <a:bodyPr/>
          <a:lstStyle/>
          <a:p>
            <a:endParaRPr lang="en-US"/>
          </a:p>
        </p:txBody>
      </p:sp>
      <p:grpSp>
        <p:nvGrpSpPr>
          <p:cNvPr id="25" name="Group 25"/>
          <p:cNvGrpSpPr/>
          <p:nvPr/>
        </p:nvGrpSpPr>
        <p:grpSpPr>
          <a:xfrm>
            <a:off x="1620570" y="355456"/>
            <a:ext cx="3355780" cy="333375"/>
            <a:chOff x="0" y="0"/>
            <a:chExt cx="4474373" cy="444500"/>
          </a:xfrm>
        </p:grpSpPr>
        <p:grpSp>
          <p:nvGrpSpPr>
            <p:cNvPr id="26" name="Group 26"/>
            <p:cNvGrpSpPr/>
            <p:nvPr/>
          </p:nvGrpSpPr>
          <p:grpSpPr>
            <a:xfrm rot="5400000">
              <a:off x="-26425" y="48130"/>
              <a:ext cx="422795" cy="369945"/>
              <a:chOff x="0" y="0"/>
              <a:chExt cx="812800" cy="711200"/>
            </a:xfrm>
          </p:grpSpPr>
          <p:sp>
            <p:nvSpPr>
              <p:cNvPr id="27" name="Freeform 27"/>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AAFF3E"/>
              </a:solidFill>
            </p:spPr>
            <p:txBody>
              <a:bodyPr/>
              <a:lstStyle/>
              <a:p>
                <a:endParaRPr lang="en-US"/>
              </a:p>
            </p:txBody>
          </p:sp>
          <p:sp>
            <p:nvSpPr>
              <p:cNvPr id="28" name="TextBox 28"/>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sp>
          <p:nvSpPr>
            <p:cNvPr id="29" name="TextBox 29"/>
            <p:cNvSpPr txBox="1"/>
            <p:nvPr/>
          </p:nvSpPr>
          <p:spPr>
            <a:xfrm>
              <a:off x="496945" y="0"/>
              <a:ext cx="3977428" cy="444500"/>
            </a:xfrm>
            <a:prstGeom prst="rect">
              <a:avLst/>
            </a:prstGeom>
          </p:spPr>
          <p:txBody>
            <a:bodyPr lIns="0" tIns="0" rIns="0" bIns="0" rtlCol="0" anchor="t">
              <a:spAutoFit/>
            </a:bodyPr>
            <a:lstStyle/>
            <a:p>
              <a:pPr algn="l">
                <a:lnSpc>
                  <a:spcPts val="2685"/>
                </a:lnSpc>
              </a:pPr>
              <a:r>
                <a:rPr lang="en-US" sz="2237">
                  <a:solidFill>
                    <a:srgbClr val="FFFFFF"/>
                  </a:solidFill>
                  <a:latin typeface="HK Modular"/>
                  <a:ea typeface="HK Modular"/>
                  <a:cs typeface="HK Modular"/>
                  <a:sym typeface="HK Modular"/>
                </a:rPr>
                <a:t>INTRO</a:t>
              </a:r>
            </a:p>
          </p:txBody>
        </p:sp>
      </p:grpSp>
      <p:grpSp>
        <p:nvGrpSpPr>
          <p:cNvPr id="30" name="Group 30"/>
          <p:cNvGrpSpPr/>
          <p:nvPr/>
        </p:nvGrpSpPr>
        <p:grpSpPr>
          <a:xfrm>
            <a:off x="10956865" y="1700391"/>
            <a:ext cx="5697962" cy="7270633"/>
            <a:chOff x="0" y="0"/>
            <a:chExt cx="2131720" cy="2720088"/>
          </a:xfrm>
        </p:grpSpPr>
        <p:sp>
          <p:nvSpPr>
            <p:cNvPr id="31" name="Freeform 31"/>
            <p:cNvSpPr/>
            <p:nvPr/>
          </p:nvSpPr>
          <p:spPr>
            <a:xfrm>
              <a:off x="0" y="0"/>
              <a:ext cx="2131720" cy="2720087"/>
            </a:xfrm>
            <a:custGeom>
              <a:avLst/>
              <a:gdLst/>
              <a:ahLst/>
              <a:cxnLst/>
              <a:rect l="l" t="t" r="r" b="b"/>
              <a:pathLst>
                <a:path w="2131720" h="2720087">
                  <a:moveTo>
                    <a:pt x="0" y="0"/>
                  </a:moveTo>
                  <a:lnTo>
                    <a:pt x="2131720" y="0"/>
                  </a:lnTo>
                  <a:lnTo>
                    <a:pt x="2131720" y="2720087"/>
                  </a:lnTo>
                  <a:lnTo>
                    <a:pt x="0" y="2720087"/>
                  </a:lnTo>
                  <a:close/>
                </a:path>
              </a:pathLst>
            </a:custGeom>
            <a:solidFill>
              <a:srgbClr val="000000">
                <a:alpha val="0"/>
              </a:srgbClr>
            </a:solidFill>
            <a:ln w="38100" cap="sq">
              <a:solidFill>
                <a:srgbClr val="AAFF3E"/>
              </a:solidFill>
              <a:prstDash val="solid"/>
              <a:miter/>
            </a:ln>
          </p:spPr>
          <p:txBody>
            <a:bodyPr/>
            <a:lstStyle/>
            <a:p>
              <a:endParaRPr lang="en-US"/>
            </a:p>
          </p:txBody>
        </p:sp>
        <p:sp>
          <p:nvSpPr>
            <p:cNvPr id="32" name="TextBox 32"/>
            <p:cNvSpPr txBox="1"/>
            <p:nvPr/>
          </p:nvSpPr>
          <p:spPr>
            <a:xfrm>
              <a:off x="0" y="-47625"/>
              <a:ext cx="2131720" cy="2767713"/>
            </a:xfrm>
            <a:prstGeom prst="rect">
              <a:avLst/>
            </a:prstGeom>
          </p:spPr>
          <p:txBody>
            <a:bodyPr lIns="50800" tIns="50800" rIns="50800" bIns="50800" rtlCol="0" anchor="ctr"/>
            <a:lstStyle/>
            <a:p>
              <a:pPr algn="ctr">
                <a:lnSpc>
                  <a:spcPts val="3359"/>
                </a:lnSpc>
              </a:pPr>
              <a:endParaRPr/>
            </a:p>
          </p:txBody>
        </p:sp>
      </p:grpSp>
      <p:grpSp>
        <p:nvGrpSpPr>
          <p:cNvPr id="33" name="Group 33"/>
          <p:cNvGrpSpPr/>
          <p:nvPr/>
        </p:nvGrpSpPr>
        <p:grpSpPr>
          <a:xfrm>
            <a:off x="12942318" y="2393207"/>
            <a:ext cx="1727056" cy="2090458"/>
            <a:chOff x="0" y="0"/>
            <a:chExt cx="2302742" cy="2787278"/>
          </a:xfrm>
        </p:grpSpPr>
        <p:sp>
          <p:nvSpPr>
            <p:cNvPr id="34" name="Freeform 34"/>
            <p:cNvSpPr/>
            <p:nvPr/>
          </p:nvSpPr>
          <p:spPr>
            <a:xfrm>
              <a:off x="140968" y="0"/>
              <a:ext cx="2020805" cy="2020805"/>
            </a:xfrm>
            <a:custGeom>
              <a:avLst/>
              <a:gdLst/>
              <a:ahLst/>
              <a:cxnLst/>
              <a:rect l="l" t="t" r="r" b="b"/>
              <a:pathLst>
                <a:path w="2020805" h="2020805">
                  <a:moveTo>
                    <a:pt x="0" y="0"/>
                  </a:moveTo>
                  <a:lnTo>
                    <a:pt x="2020806" y="0"/>
                  </a:lnTo>
                  <a:lnTo>
                    <a:pt x="2020806" y="2020805"/>
                  </a:lnTo>
                  <a:lnTo>
                    <a:pt x="0" y="202080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5" name="TextBox 35"/>
            <p:cNvSpPr txBox="1"/>
            <p:nvPr/>
          </p:nvSpPr>
          <p:spPr>
            <a:xfrm>
              <a:off x="0" y="2120528"/>
              <a:ext cx="2302742" cy="666750"/>
            </a:xfrm>
            <a:prstGeom prst="rect">
              <a:avLst/>
            </a:prstGeom>
          </p:spPr>
          <p:txBody>
            <a:bodyPr lIns="0" tIns="0" rIns="0" bIns="0" rtlCol="0" anchor="t">
              <a:spAutoFit/>
            </a:bodyPr>
            <a:lstStyle/>
            <a:p>
              <a:pPr marL="0" lvl="0" indent="0" algn="l">
                <a:lnSpc>
                  <a:spcPts val="4200"/>
                </a:lnSpc>
                <a:spcBef>
                  <a:spcPct val="0"/>
                </a:spcBef>
              </a:pPr>
              <a:r>
                <a:rPr lang="en-US" sz="3000" b="1">
                  <a:solidFill>
                    <a:srgbClr val="FFFFFF"/>
                  </a:solidFill>
                  <a:latin typeface="Montserrat Bold"/>
                  <a:ea typeface="Montserrat Bold"/>
                  <a:cs typeface="Montserrat Bold"/>
                  <a:sym typeface="Montserrat Bold"/>
                </a:rPr>
                <a:t>Observe</a:t>
              </a:r>
            </a:p>
          </p:txBody>
        </p:sp>
      </p:grpSp>
      <p:grpSp>
        <p:nvGrpSpPr>
          <p:cNvPr id="36" name="Group 36"/>
          <p:cNvGrpSpPr/>
          <p:nvPr/>
        </p:nvGrpSpPr>
        <p:grpSpPr>
          <a:xfrm>
            <a:off x="14724999" y="4331011"/>
            <a:ext cx="1434538" cy="2009392"/>
            <a:chOff x="0" y="0"/>
            <a:chExt cx="1912717" cy="2679190"/>
          </a:xfrm>
        </p:grpSpPr>
        <p:sp>
          <p:nvSpPr>
            <p:cNvPr id="37" name="Freeform 37"/>
            <p:cNvSpPr/>
            <p:nvPr/>
          </p:nvSpPr>
          <p:spPr>
            <a:xfrm>
              <a:off x="0" y="0"/>
              <a:ext cx="1912717" cy="1912717"/>
            </a:xfrm>
            <a:custGeom>
              <a:avLst/>
              <a:gdLst/>
              <a:ahLst/>
              <a:cxnLst/>
              <a:rect l="l" t="t" r="r" b="b"/>
              <a:pathLst>
                <a:path w="1912717" h="1912717">
                  <a:moveTo>
                    <a:pt x="0" y="0"/>
                  </a:moveTo>
                  <a:lnTo>
                    <a:pt x="1912717" y="0"/>
                  </a:lnTo>
                  <a:lnTo>
                    <a:pt x="1912717" y="1912717"/>
                  </a:lnTo>
                  <a:lnTo>
                    <a:pt x="0" y="191271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8" name="TextBox 38"/>
            <p:cNvSpPr txBox="1"/>
            <p:nvPr/>
          </p:nvSpPr>
          <p:spPr>
            <a:xfrm>
              <a:off x="54568" y="2012440"/>
              <a:ext cx="1803581" cy="666750"/>
            </a:xfrm>
            <a:prstGeom prst="rect">
              <a:avLst/>
            </a:prstGeom>
          </p:spPr>
          <p:txBody>
            <a:bodyPr lIns="0" tIns="0" rIns="0" bIns="0" rtlCol="0" anchor="t">
              <a:spAutoFit/>
            </a:bodyPr>
            <a:lstStyle/>
            <a:p>
              <a:pPr marL="0" lvl="0" indent="0" algn="l">
                <a:lnSpc>
                  <a:spcPts val="4200"/>
                </a:lnSpc>
                <a:spcBef>
                  <a:spcPct val="0"/>
                </a:spcBef>
              </a:pPr>
              <a:r>
                <a:rPr lang="en-US" sz="3000" b="1">
                  <a:solidFill>
                    <a:srgbClr val="FFFFFF"/>
                  </a:solidFill>
                  <a:latin typeface="Montserrat Bold"/>
                  <a:ea typeface="Montserrat Bold"/>
                  <a:cs typeface="Montserrat Bold"/>
                  <a:sym typeface="Montserrat Bold"/>
                </a:rPr>
                <a:t>Orient</a:t>
              </a:r>
            </a:p>
          </p:txBody>
        </p:sp>
      </p:grpSp>
      <p:grpSp>
        <p:nvGrpSpPr>
          <p:cNvPr id="39" name="Group 39"/>
          <p:cNvGrpSpPr/>
          <p:nvPr/>
        </p:nvGrpSpPr>
        <p:grpSpPr>
          <a:xfrm>
            <a:off x="13179974" y="6577966"/>
            <a:ext cx="1621330" cy="2087104"/>
            <a:chOff x="0" y="0"/>
            <a:chExt cx="2161774" cy="2782805"/>
          </a:xfrm>
        </p:grpSpPr>
        <p:sp>
          <p:nvSpPr>
            <p:cNvPr id="40" name="Freeform 40"/>
            <p:cNvSpPr/>
            <p:nvPr/>
          </p:nvSpPr>
          <p:spPr>
            <a:xfrm>
              <a:off x="0" y="0"/>
              <a:ext cx="1789331" cy="2020805"/>
            </a:xfrm>
            <a:custGeom>
              <a:avLst/>
              <a:gdLst/>
              <a:ahLst/>
              <a:cxnLst/>
              <a:rect l="l" t="t" r="r" b="b"/>
              <a:pathLst>
                <a:path w="1789331" h="2020805">
                  <a:moveTo>
                    <a:pt x="0" y="0"/>
                  </a:moveTo>
                  <a:lnTo>
                    <a:pt x="1789331" y="0"/>
                  </a:lnTo>
                  <a:lnTo>
                    <a:pt x="1789331" y="2020805"/>
                  </a:lnTo>
                  <a:lnTo>
                    <a:pt x="0" y="202080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41" name="TextBox 41"/>
            <p:cNvSpPr txBox="1"/>
            <p:nvPr/>
          </p:nvSpPr>
          <p:spPr>
            <a:xfrm>
              <a:off x="0" y="2116055"/>
              <a:ext cx="2161774" cy="666750"/>
            </a:xfrm>
            <a:prstGeom prst="rect">
              <a:avLst/>
            </a:prstGeom>
          </p:spPr>
          <p:txBody>
            <a:bodyPr lIns="0" tIns="0" rIns="0" bIns="0" rtlCol="0" anchor="t">
              <a:spAutoFit/>
            </a:bodyPr>
            <a:lstStyle/>
            <a:p>
              <a:pPr marL="0" lvl="0" indent="0" algn="l">
                <a:lnSpc>
                  <a:spcPts val="4200"/>
                </a:lnSpc>
                <a:spcBef>
                  <a:spcPct val="0"/>
                </a:spcBef>
              </a:pPr>
              <a:r>
                <a:rPr lang="en-US" sz="3000" b="1">
                  <a:solidFill>
                    <a:srgbClr val="FFFFFF"/>
                  </a:solidFill>
                  <a:latin typeface="Montserrat Bold"/>
                  <a:ea typeface="Montserrat Bold"/>
                  <a:cs typeface="Montserrat Bold"/>
                  <a:sym typeface="Montserrat Bold"/>
                </a:rPr>
                <a:t>Decide</a:t>
              </a:r>
            </a:p>
          </p:txBody>
        </p:sp>
      </p:grpSp>
      <p:grpSp>
        <p:nvGrpSpPr>
          <p:cNvPr id="42" name="Group 42"/>
          <p:cNvGrpSpPr/>
          <p:nvPr/>
        </p:nvGrpSpPr>
        <p:grpSpPr>
          <a:xfrm>
            <a:off x="11215413" y="4331011"/>
            <a:ext cx="1477025" cy="2087104"/>
            <a:chOff x="0" y="0"/>
            <a:chExt cx="1969367" cy="2782805"/>
          </a:xfrm>
        </p:grpSpPr>
        <p:sp>
          <p:nvSpPr>
            <p:cNvPr id="43" name="Freeform 43"/>
            <p:cNvSpPr/>
            <p:nvPr/>
          </p:nvSpPr>
          <p:spPr>
            <a:xfrm>
              <a:off x="0" y="0"/>
              <a:ext cx="1969367" cy="2020805"/>
            </a:xfrm>
            <a:custGeom>
              <a:avLst/>
              <a:gdLst/>
              <a:ahLst/>
              <a:cxnLst/>
              <a:rect l="l" t="t" r="r" b="b"/>
              <a:pathLst>
                <a:path w="1969367" h="2020805">
                  <a:moveTo>
                    <a:pt x="0" y="0"/>
                  </a:moveTo>
                  <a:lnTo>
                    <a:pt x="1969367" y="0"/>
                  </a:lnTo>
                  <a:lnTo>
                    <a:pt x="1969367" y="2020805"/>
                  </a:lnTo>
                  <a:lnTo>
                    <a:pt x="0" y="202080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44" name="TextBox 44"/>
            <p:cNvSpPr txBox="1"/>
            <p:nvPr/>
          </p:nvSpPr>
          <p:spPr>
            <a:xfrm>
              <a:off x="415915" y="2116055"/>
              <a:ext cx="1080887" cy="666750"/>
            </a:xfrm>
            <a:prstGeom prst="rect">
              <a:avLst/>
            </a:prstGeom>
          </p:spPr>
          <p:txBody>
            <a:bodyPr lIns="0" tIns="0" rIns="0" bIns="0" rtlCol="0" anchor="t">
              <a:spAutoFit/>
            </a:bodyPr>
            <a:lstStyle/>
            <a:p>
              <a:pPr marL="0" lvl="0" indent="0" algn="l">
                <a:lnSpc>
                  <a:spcPts val="4200"/>
                </a:lnSpc>
                <a:spcBef>
                  <a:spcPct val="0"/>
                </a:spcBef>
              </a:pPr>
              <a:r>
                <a:rPr lang="en-US" sz="3000" b="1">
                  <a:solidFill>
                    <a:srgbClr val="FFFFFF"/>
                  </a:solidFill>
                  <a:latin typeface="Montserrat Bold"/>
                  <a:ea typeface="Montserrat Bold"/>
                  <a:cs typeface="Montserrat Bold"/>
                  <a:sym typeface="Montserrat Bold"/>
                </a:rPr>
                <a:t>Act</a:t>
              </a:r>
            </a:p>
          </p:txBody>
        </p:sp>
      </p:grpSp>
      <p:sp>
        <p:nvSpPr>
          <p:cNvPr id="45" name="AutoShape 45"/>
          <p:cNvSpPr/>
          <p:nvPr/>
        </p:nvSpPr>
        <p:spPr>
          <a:xfrm>
            <a:off x="14669374" y="3438436"/>
            <a:ext cx="772894" cy="892575"/>
          </a:xfrm>
          <a:prstGeom prst="line">
            <a:avLst/>
          </a:prstGeom>
          <a:ln w="95250" cap="flat">
            <a:solidFill>
              <a:srgbClr val="FFFFFF"/>
            </a:solidFill>
            <a:prstDash val="solid"/>
            <a:headEnd type="none" w="sm" len="sm"/>
            <a:tailEnd type="arrow" w="med" len="sm"/>
          </a:ln>
        </p:spPr>
        <p:txBody>
          <a:bodyPr/>
          <a:lstStyle/>
          <a:p>
            <a:endParaRPr lang="en-US"/>
          </a:p>
        </p:txBody>
      </p:sp>
      <p:sp>
        <p:nvSpPr>
          <p:cNvPr id="46" name="AutoShape 46"/>
          <p:cNvSpPr/>
          <p:nvPr/>
        </p:nvSpPr>
        <p:spPr>
          <a:xfrm flipH="1">
            <a:off x="14427527" y="6340404"/>
            <a:ext cx="1014742" cy="1281114"/>
          </a:xfrm>
          <a:prstGeom prst="line">
            <a:avLst/>
          </a:prstGeom>
          <a:ln w="95250" cap="flat">
            <a:solidFill>
              <a:srgbClr val="FFFFFF"/>
            </a:solidFill>
            <a:prstDash val="solid"/>
            <a:headEnd type="none" w="sm" len="sm"/>
            <a:tailEnd type="arrow" w="med" len="sm"/>
          </a:ln>
        </p:spPr>
        <p:txBody>
          <a:bodyPr/>
          <a:lstStyle/>
          <a:p>
            <a:endParaRPr lang="en-US"/>
          </a:p>
        </p:txBody>
      </p:sp>
      <p:sp>
        <p:nvSpPr>
          <p:cNvPr id="47" name="AutoShape 47"/>
          <p:cNvSpPr/>
          <p:nvPr/>
        </p:nvSpPr>
        <p:spPr>
          <a:xfrm flipH="1" flipV="1">
            <a:off x="11953926" y="6577966"/>
            <a:ext cx="1226048" cy="1043552"/>
          </a:xfrm>
          <a:prstGeom prst="line">
            <a:avLst/>
          </a:prstGeom>
          <a:ln w="95250" cap="flat">
            <a:solidFill>
              <a:srgbClr val="FFFFFF"/>
            </a:solidFill>
            <a:prstDash val="solid"/>
            <a:headEnd type="none" w="sm" len="sm"/>
            <a:tailEnd type="arrow" w="med" len="sm"/>
          </a:ln>
        </p:spPr>
        <p:txBody>
          <a:bodyPr/>
          <a:lstStyle/>
          <a:p>
            <a:endParaRPr lang="en-US"/>
          </a:p>
        </p:txBody>
      </p:sp>
      <p:sp>
        <p:nvSpPr>
          <p:cNvPr id="48" name="AutoShape 48"/>
          <p:cNvSpPr/>
          <p:nvPr/>
        </p:nvSpPr>
        <p:spPr>
          <a:xfrm flipV="1">
            <a:off x="11953926" y="3438436"/>
            <a:ext cx="988392" cy="892575"/>
          </a:xfrm>
          <a:prstGeom prst="line">
            <a:avLst/>
          </a:prstGeom>
          <a:ln w="95250" cap="flat">
            <a:solidFill>
              <a:srgbClr val="FFFFFF"/>
            </a:solidFill>
            <a:prstDash val="solid"/>
            <a:headEnd type="none" w="sm" len="sm"/>
            <a:tailEnd type="arrow" w="med" len="sm"/>
          </a:ln>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1909">
                <a:alpha val="100000"/>
              </a:srgbClr>
            </a:gs>
            <a:gs pos="100000">
              <a:srgbClr val="73A65E">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0" y="0"/>
            <a:ext cx="18415360" cy="10287000"/>
            <a:chOff x="0" y="0"/>
            <a:chExt cx="24553814" cy="13716000"/>
          </a:xfrm>
        </p:grpSpPr>
        <p:sp>
          <p:nvSpPr>
            <p:cNvPr id="3" name="AutoShape 3"/>
            <p:cNvSpPr/>
            <p:nvPr/>
          </p:nvSpPr>
          <p:spPr>
            <a:xfrm flipV="1">
              <a:off x="7" y="1358900"/>
              <a:ext cx="24384000" cy="0"/>
            </a:xfrm>
            <a:prstGeom prst="line">
              <a:avLst/>
            </a:prstGeom>
            <a:ln w="25400" cap="flat">
              <a:solidFill>
                <a:srgbClr val="FFFFFF"/>
              </a:solidFill>
              <a:prstDash val="solid"/>
              <a:headEnd type="none" w="sm" len="sm"/>
              <a:tailEnd type="none" w="sm" len="sm"/>
            </a:ln>
          </p:spPr>
          <p:txBody>
            <a:bodyPr/>
            <a:lstStyle/>
            <a:p>
              <a:endParaRPr lang="en-US"/>
            </a:p>
          </p:txBody>
        </p:sp>
        <p:sp>
          <p:nvSpPr>
            <p:cNvPr id="4" name="AutoShape 4"/>
            <p:cNvSpPr/>
            <p:nvPr/>
          </p:nvSpPr>
          <p:spPr>
            <a:xfrm flipH="1">
              <a:off x="1384307" y="0"/>
              <a:ext cx="0" cy="13716000"/>
            </a:xfrm>
            <a:prstGeom prst="line">
              <a:avLst/>
            </a:prstGeom>
            <a:ln w="25400" cap="flat">
              <a:solidFill>
                <a:srgbClr val="FFFFFF"/>
              </a:solidFill>
              <a:prstDash val="solid"/>
              <a:headEnd type="none" w="sm" len="sm"/>
              <a:tailEnd type="none" w="sm" len="sm"/>
            </a:ln>
          </p:spPr>
          <p:txBody>
            <a:bodyPr/>
            <a:lstStyle/>
            <a:p>
              <a:endParaRPr lang="en-US"/>
            </a:p>
          </p:txBody>
        </p:sp>
        <p:sp>
          <p:nvSpPr>
            <p:cNvPr id="5" name="AutoShape 5"/>
            <p:cNvSpPr/>
            <p:nvPr/>
          </p:nvSpPr>
          <p:spPr>
            <a:xfrm>
              <a:off x="23025107" y="0"/>
              <a:ext cx="0" cy="13716000"/>
            </a:xfrm>
            <a:prstGeom prst="line">
              <a:avLst/>
            </a:prstGeom>
            <a:ln w="25400" cap="flat">
              <a:solidFill>
                <a:srgbClr val="FFFFFF"/>
              </a:solidFill>
              <a:prstDash val="solid"/>
              <a:headEnd type="none" w="sm" len="sm"/>
              <a:tailEnd type="none" w="sm" len="sm"/>
            </a:ln>
          </p:spPr>
          <p:txBody>
            <a:bodyPr/>
            <a:lstStyle/>
            <a:p>
              <a:endParaRPr lang="en-US"/>
            </a:p>
          </p:txBody>
        </p:sp>
        <p:sp>
          <p:nvSpPr>
            <p:cNvPr id="6" name="AutoShape 6"/>
            <p:cNvSpPr/>
            <p:nvPr/>
          </p:nvSpPr>
          <p:spPr>
            <a:xfrm flipV="1">
              <a:off x="7" y="12331700"/>
              <a:ext cx="24553801" cy="12700"/>
            </a:xfrm>
            <a:prstGeom prst="line">
              <a:avLst/>
            </a:prstGeom>
            <a:ln w="25400" cap="flat">
              <a:solidFill>
                <a:srgbClr val="FFFFFF"/>
              </a:solidFill>
              <a:prstDash val="solid"/>
              <a:headEnd type="none" w="sm" len="sm"/>
              <a:tailEnd type="none" w="sm" len="sm"/>
            </a:ln>
          </p:spPr>
          <p:txBody>
            <a:bodyPr/>
            <a:lstStyle/>
            <a:p>
              <a:endParaRPr lang="en-US"/>
            </a:p>
          </p:txBody>
        </p:sp>
        <p:grpSp>
          <p:nvGrpSpPr>
            <p:cNvPr id="7" name="Group 7"/>
            <p:cNvGrpSpPr/>
            <p:nvPr/>
          </p:nvGrpSpPr>
          <p:grpSpPr>
            <a:xfrm rot="5400000">
              <a:off x="1354463" y="6649092"/>
              <a:ext cx="477503" cy="417815"/>
              <a:chOff x="0" y="0"/>
              <a:chExt cx="812800" cy="711200"/>
            </a:xfrm>
          </p:grpSpPr>
          <p:sp>
            <p:nvSpPr>
              <p:cNvPr id="8" name="Freeform 8"/>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en-US"/>
              </a:p>
            </p:txBody>
          </p:sp>
          <p:sp>
            <p:nvSpPr>
              <p:cNvPr id="9" name="TextBox 9"/>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grpSp>
          <p:nvGrpSpPr>
            <p:cNvPr id="10" name="Group 10"/>
            <p:cNvGrpSpPr/>
            <p:nvPr/>
          </p:nvGrpSpPr>
          <p:grpSpPr>
            <a:xfrm rot="-5400000">
              <a:off x="22577447" y="6649092"/>
              <a:ext cx="477503" cy="417815"/>
              <a:chOff x="0" y="0"/>
              <a:chExt cx="812800" cy="711200"/>
            </a:xfrm>
          </p:grpSpPr>
          <p:sp>
            <p:nvSpPr>
              <p:cNvPr id="11" name="Freeform 11"/>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en-US"/>
              </a:p>
            </p:txBody>
          </p:sp>
          <p:sp>
            <p:nvSpPr>
              <p:cNvPr id="12" name="TextBox 12"/>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grpSp>
          <p:nvGrpSpPr>
            <p:cNvPr id="13" name="Group 13"/>
            <p:cNvGrpSpPr/>
            <p:nvPr/>
          </p:nvGrpSpPr>
          <p:grpSpPr>
            <a:xfrm rot="-10800000">
              <a:off x="11953255" y="1371600"/>
              <a:ext cx="477503" cy="417815"/>
              <a:chOff x="0" y="0"/>
              <a:chExt cx="812800" cy="711200"/>
            </a:xfrm>
          </p:grpSpPr>
          <p:sp>
            <p:nvSpPr>
              <p:cNvPr id="14" name="Freeform 14"/>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en-US"/>
              </a:p>
            </p:txBody>
          </p:sp>
          <p:sp>
            <p:nvSpPr>
              <p:cNvPr id="15" name="TextBox 15"/>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grpSp>
          <p:nvGrpSpPr>
            <p:cNvPr id="16" name="Group 16"/>
            <p:cNvGrpSpPr/>
            <p:nvPr/>
          </p:nvGrpSpPr>
          <p:grpSpPr>
            <a:xfrm>
              <a:off x="11953255" y="11913885"/>
              <a:ext cx="477503" cy="417815"/>
              <a:chOff x="0" y="0"/>
              <a:chExt cx="812800" cy="711200"/>
            </a:xfrm>
          </p:grpSpPr>
          <p:sp>
            <p:nvSpPr>
              <p:cNvPr id="17" name="Freeform 17"/>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en-US"/>
              </a:p>
            </p:txBody>
          </p:sp>
          <p:sp>
            <p:nvSpPr>
              <p:cNvPr id="18" name="TextBox 18"/>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grpSp>
      <p:grpSp>
        <p:nvGrpSpPr>
          <p:cNvPr id="19" name="Group 19"/>
          <p:cNvGrpSpPr/>
          <p:nvPr/>
        </p:nvGrpSpPr>
        <p:grpSpPr>
          <a:xfrm>
            <a:off x="-251108" y="1624873"/>
            <a:ext cx="10503180" cy="1214558"/>
            <a:chOff x="0" y="0"/>
            <a:chExt cx="2766270" cy="319884"/>
          </a:xfrm>
        </p:grpSpPr>
        <p:sp>
          <p:nvSpPr>
            <p:cNvPr id="20" name="Freeform 20"/>
            <p:cNvSpPr/>
            <p:nvPr/>
          </p:nvSpPr>
          <p:spPr>
            <a:xfrm>
              <a:off x="0" y="0"/>
              <a:ext cx="2766270" cy="319884"/>
            </a:xfrm>
            <a:custGeom>
              <a:avLst/>
              <a:gdLst/>
              <a:ahLst/>
              <a:cxnLst/>
              <a:rect l="l" t="t" r="r" b="b"/>
              <a:pathLst>
                <a:path w="2766270" h="319884">
                  <a:moveTo>
                    <a:pt x="0" y="0"/>
                  </a:moveTo>
                  <a:lnTo>
                    <a:pt x="2766270" y="0"/>
                  </a:lnTo>
                  <a:lnTo>
                    <a:pt x="2766270" y="319884"/>
                  </a:lnTo>
                  <a:lnTo>
                    <a:pt x="0" y="319884"/>
                  </a:lnTo>
                  <a:close/>
                </a:path>
              </a:pathLst>
            </a:custGeom>
            <a:solidFill>
              <a:srgbClr val="558913"/>
            </a:solidFill>
            <a:ln w="38100" cap="sq">
              <a:solidFill>
                <a:srgbClr val="FFFFFF"/>
              </a:solidFill>
              <a:prstDash val="solid"/>
              <a:miter/>
            </a:ln>
          </p:spPr>
          <p:txBody>
            <a:bodyPr/>
            <a:lstStyle/>
            <a:p>
              <a:endParaRPr lang="en-US"/>
            </a:p>
          </p:txBody>
        </p:sp>
        <p:sp>
          <p:nvSpPr>
            <p:cNvPr id="21" name="TextBox 21"/>
            <p:cNvSpPr txBox="1"/>
            <p:nvPr/>
          </p:nvSpPr>
          <p:spPr>
            <a:xfrm>
              <a:off x="0" y="-47625"/>
              <a:ext cx="2766270" cy="367509"/>
            </a:xfrm>
            <a:prstGeom prst="rect">
              <a:avLst/>
            </a:prstGeom>
          </p:spPr>
          <p:txBody>
            <a:bodyPr lIns="50800" tIns="50800" rIns="50800" bIns="50800" rtlCol="0" anchor="ctr"/>
            <a:lstStyle/>
            <a:p>
              <a:pPr algn="ctr">
                <a:lnSpc>
                  <a:spcPts val="3359"/>
                </a:lnSpc>
              </a:pPr>
              <a:endParaRPr/>
            </a:p>
          </p:txBody>
        </p:sp>
      </p:grpSp>
      <p:sp>
        <p:nvSpPr>
          <p:cNvPr id="22" name="AutoShape 22"/>
          <p:cNvSpPr/>
          <p:nvPr/>
        </p:nvSpPr>
        <p:spPr>
          <a:xfrm>
            <a:off x="10162587" y="9731908"/>
            <a:ext cx="6492240" cy="0"/>
          </a:xfrm>
          <a:prstGeom prst="line">
            <a:avLst/>
          </a:prstGeom>
          <a:ln w="38100" cap="flat">
            <a:solidFill>
              <a:srgbClr val="FFFFFF"/>
            </a:solidFill>
            <a:prstDash val="solid"/>
            <a:headEnd type="none" w="sm" len="sm"/>
            <a:tailEnd type="triangle" w="lg" len="med"/>
          </a:ln>
        </p:spPr>
        <p:txBody>
          <a:bodyPr/>
          <a:lstStyle/>
          <a:p>
            <a:endParaRPr lang="en-US"/>
          </a:p>
        </p:txBody>
      </p:sp>
      <p:grpSp>
        <p:nvGrpSpPr>
          <p:cNvPr id="23" name="Group 23"/>
          <p:cNvGrpSpPr/>
          <p:nvPr/>
        </p:nvGrpSpPr>
        <p:grpSpPr>
          <a:xfrm>
            <a:off x="1620570" y="355456"/>
            <a:ext cx="6806810" cy="333375"/>
            <a:chOff x="0" y="0"/>
            <a:chExt cx="9075747" cy="444500"/>
          </a:xfrm>
        </p:grpSpPr>
        <p:grpSp>
          <p:nvGrpSpPr>
            <p:cNvPr id="24" name="Group 24"/>
            <p:cNvGrpSpPr/>
            <p:nvPr/>
          </p:nvGrpSpPr>
          <p:grpSpPr>
            <a:xfrm rot="5400000">
              <a:off x="-26425" y="48130"/>
              <a:ext cx="422795" cy="369945"/>
              <a:chOff x="0" y="0"/>
              <a:chExt cx="812800" cy="711200"/>
            </a:xfrm>
          </p:grpSpPr>
          <p:sp>
            <p:nvSpPr>
              <p:cNvPr id="25" name="Freeform 25"/>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AAFF3E"/>
              </a:solidFill>
            </p:spPr>
            <p:txBody>
              <a:bodyPr/>
              <a:lstStyle/>
              <a:p>
                <a:endParaRPr lang="en-US"/>
              </a:p>
            </p:txBody>
          </p:sp>
          <p:sp>
            <p:nvSpPr>
              <p:cNvPr id="26" name="TextBox 26"/>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sp>
          <p:nvSpPr>
            <p:cNvPr id="27" name="TextBox 27"/>
            <p:cNvSpPr txBox="1"/>
            <p:nvPr/>
          </p:nvSpPr>
          <p:spPr>
            <a:xfrm>
              <a:off x="5098319" y="0"/>
              <a:ext cx="3977428" cy="444500"/>
            </a:xfrm>
            <a:prstGeom prst="rect">
              <a:avLst/>
            </a:prstGeom>
          </p:spPr>
          <p:txBody>
            <a:bodyPr lIns="0" tIns="0" rIns="0" bIns="0" rtlCol="0" anchor="t">
              <a:spAutoFit/>
            </a:bodyPr>
            <a:lstStyle/>
            <a:p>
              <a:pPr algn="l">
                <a:lnSpc>
                  <a:spcPts val="2685"/>
                </a:lnSpc>
              </a:pPr>
              <a:r>
                <a:rPr lang="en-US" sz="2237">
                  <a:solidFill>
                    <a:srgbClr val="FFFFFF"/>
                  </a:solidFill>
                  <a:latin typeface="HK Modular"/>
                  <a:ea typeface="HK Modular"/>
                  <a:cs typeface="HK Modular"/>
                  <a:sym typeface="HK Modular"/>
                </a:rPr>
                <a:t>OBSERVE</a:t>
              </a:r>
            </a:p>
          </p:txBody>
        </p:sp>
        <p:sp>
          <p:nvSpPr>
            <p:cNvPr id="28" name="TextBox 28"/>
            <p:cNvSpPr txBox="1"/>
            <p:nvPr/>
          </p:nvSpPr>
          <p:spPr>
            <a:xfrm>
              <a:off x="496945" y="0"/>
              <a:ext cx="3977428" cy="444500"/>
            </a:xfrm>
            <a:prstGeom prst="rect">
              <a:avLst/>
            </a:prstGeom>
          </p:spPr>
          <p:txBody>
            <a:bodyPr lIns="0" tIns="0" rIns="0" bIns="0" rtlCol="0" anchor="t">
              <a:spAutoFit/>
            </a:bodyPr>
            <a:lstStyle/>
            <a:p>
              <a:pPr algn="l">
                <a:lnSpc>
                  <a:spcPts val="2685"/>
                </a:lnSpc>
              </a:pPr>
              <a:r>
                <a:rPr lang="en-US" sz="2237">
                  <a:solidFill>
                    <a:srgbClr val="FFFFFF"/>
                  </a:solidFill>
                  <a:latin typeface="HK Modular"/>
                  <a:ea typeface="HK Modular"/>
                  <a:cs typeface="HK Modular"/>
                  <a:sym typeface="HK Modular"/>
                </a:rPr>
                <a:t>BY DESIGN:</a:t>
              </a:r>
            </a:p>
          </p:txBody>
        </p:sp>
      </p:grpSp>
      <p:sp>
        <p:nvSpPr>
          <p:cNvPr id="29" name="Freeform 29"/>
          <p:cNvSpPr/>
          <p:nvPr/>
        </p:nvSpPr>
        <p:spPr>
          <a:xfrm>
            <a:off x="3493371" y="2839431"/>
            <a:ext cx="11301259" cy="6102680"/>
          </a:xfrm>
          <a:custGeom>
            <a:avLst/>
            <a:gdLst/>
            <a:ahLst/>
            <a:cxnLst/>
            <a:rect l="l" t="t" r="r" b="b"/>
            <a:pathLst>
              <a:path w="11301259" h="6102680">
                <a:moveTo>
                  <a:pt x="0" y="0"/>
                </a:moveTo>
                <a:lnTo>
                  <a:pt x="11301258" y="0"/>
                </a:lnTo>
                <a:lnTo>
                  <a:pt x="11301258" y="6102680"/>
                </a:lnTo>
                <a:lnTo>
                  <a:pt x="0" y="6102680"/>
                </a:lnTo>
                <a:lnTo>
                  <a:pt x="0" y="0"/>
                </a:lnTo>
                <a:close/>
              </a:path>
            </a:pathLst>
          </a:custGeom>
          <a:blipFill>
            <a:blip r:embed="rId2"/>
            <a:stretch>
              <a:fillRect/>
            </a:stretch>
          </a:blipFill>
        </p:spPr>
        <p:txBody>
          <a:bodyPr/>
          <a:lstStyle/>
          <a:p>
            <a:endParaRPr lang="en-US"/>
          </a:p>
        </p:txBody>
      </p:sp>
      <p:sp>
        <p:nvSpPr>
          <p:cNvPr id="30" name="TextBox 30"/>
          <p:cNvSpPr txBox="1"/>
          <p:nvPr/>
        </p:nvSpPr>
        <p:spPr>
          <a:xfrm>
            <a:off x="1761126" y="1784477"/>
            <a:ext cx="9967117" cy="895350"/>
          </a:xfrm>
          <a:prstGeom prst="rect">
            <a:avLst/>
          </a:prstGeom>
        </p:spPr>
        <p:txBody>
          <a:bodyPr lIns="0" tIns="0" rIns="0" bIns="0" rtlCol="0" anchor="t">
            <a:spAutoFit/>
          </a:bodyPr>
          <a:lstStyle/>
          <a:p>
            <a:pPr marL="0" lvl="0" indent="0" algn="l">
              <a:lnSpc>
                <a:spcPts val="7085"/>
              </a:lnSpc>
              <a:spcBef>
                <a:spcPct val="0"/>
              </a:spcBef>
            </a:pPr>
            <a:r>
              <a:rPr lang="en-US" sz="5904">
                <a:solidFill>
                  <a:srgbClr val="AAFF3E"/>
                </a:solidFill>
                <a:latin typeface="HK Modular"/>
                <a:ea typeface="HK Modular"/>
                <a:cs typeface="HK Modular"/>
                <a:sym typeface="HK Modular"/>
              </a:rPr>
              <a:t>USE BY DESIGN</a:t>
            </a:r>
          </a:p>
        </p:txBody>
      </p:sp>
      <p:sp>
        <p:nvSpPr>
          <p:cNvPr id="31" name="Freeform 31"/>
          <p:cNvSpPr/>
          <p:nvPr/>
        </p:nvSpPr>
        <p:spPr>
          <a:xfrm>
            <a:off x="15488318" y="1155049"/>
            <a:ext cx="1633365" cy="1633365"/>
          </a:xfrm>
          <a:custGeom>
            <a:avLst/>
            <a:gdLst/>
            <a:ahLst/>
            <a:cxnLst/>
            <a:rect l="l" t="t" r="r" b="b"/>
            <a:pathLst>
              <a:path w="1633365" h="1633365">
                <a:moveTo>
                  <a:pt x="0" y="0"/>
                </a:moveTo>
                <a:lnTo>
                  <a:pt x="1633365" y="0"/>
                </a:lnTo>
                <a:lnTo>
                  <a:pt x="1633365" y="1633365"/>
                </a:lnTo>
                <a:lnTo>
                  <a:pt x="0" y="163336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1909">
                <a:alpha val="100000"/>
              </a:srgbClr>
            </a:gs>
            <a:gs pos="100000">
              <a:srgbClr val="73A65E">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0" y="0"/>
            <a:ext cx="18415360" cy="10287000"/>
            <a:chOff x="0" y="0"/>
            <a:chExt cx="24553814" cy="13716000"/>
          </a:xfrm>
        </p:grpSpPr>
        <p:sp>
          <p:nvSpPr>
            <p:cNvPr id="3" name="AutoShape 3"/>
            <p:cNvSpPr/>
            <p:nvPr/>
          </p:nvSpPr>
          <p:spPr>
            <a:xfrm flipV="1">
              <a:off x="7" y="1358900"/>
              <a:ext cx="24384000" cy="0"/>
            </a:xfrm>
            <a:prstGeom prst="line">
              <a:avLst/>
            </a:prstGeom>
            <a:ln w="25400" cap="flat">
              <a:solidFill>
                <a:srgbClr val="FFFFFF"/>
              </a:solidFill>
              <a:prstDash val="solid"/>
              <a:headEnd type="none" w="sm" len="sm"/>
              <a:tailEnd type="none" w="sm" len="sm"/>
            </a:ln>
          </p:spPr>
          <p:txBody>
            <a:bodyPr/>
            <a:lstStyle/>
            <a:p>
              <a:endParaRPr lang="en-US"/>
            </a:p>
          </p:txBody>
        </p:sp>
        <p:sp>
          <p:nvSpPr>
            <p:cNvPr id="4" name="AutoShape 4"/>
            <p:cNvSpPr/>
            <p:nvPr/>
          </p:nvSpPr>
          <p:spPr>
            <a:xfrm flipH="1">
              <a:off x="1384307" y="0"/>
              <a:ext cx="0" cy="13716000"/>
            </a:xfrm>
            <a:prstGeom prst="line">
              <a:avLst/>
            </a:prstGeom>
            <a:ln w="25400" cap="flat">
              <a:solidFill>
                <a:srgbClr val="FFFFFF"/>
              </a:solidFill>
              <a:prstDash val="solid"/>
              <a:headEnd type="none" w="sm" len="sm"/>
              <a:tailEnd type="none" w="sm" len="sm"/>
            </a:ln>
          </p:spPr>
          <p:txBody>
            <a:bodyPr/>
            <a:lstStyle/>
            <a:p>
              <a:endParaRPr lang="en-US"/>
            </a:p>
          </p:txBody>
        </p:sp>
        <p:sp>
          <p:nvSpPr>
            <p:cNvPr id="5" name="AutoShape 5"/>
            <p:cNvSpPr/>
            <p:nvPr/>
          </p:nvSpPr>
          <p:spPr>
            <a:xfrm>
              <a:off x="23025107" y="0"/>
              <a:ext cx="0" cy="13716000"/>
            </a:xfrm>
            <a:prstGeom prst="line">
              <a:avLst/>
            </a:prstGeom>
            <a:ln w="25400" cap="flat">
              <a:solidFill>
                <a:srgbClr val="FFFFFF"/>
              </a:solidFill>
              <a:prstDash val="solid"/>
              <a:headEnd type="none" w="sm" len="sm"/>
              <a:tailEnd type="none" w="sm" len="sm"/>
            </a:ln>
          </p:spPr>
          <p:txBody>
            <a:bodyPr/>
            <a:lstStyle/>
            <a:p>
              <a:endParaRPr lang="en-US"/>
            </a:p>
          </p:txBody>
        </p:sp>
        <p:sp>
          <p:nvSpPr>
            <p:cNvPr id="6" name="AutoShape 6"/>
            <p:cNvSpPr/>
            <p:nvPr/>
          </p:nvSpPr>
          <p:spPr>
            <a:xfrm flipV="1">
              <a:off x="7" y="12331700"/>
              <a:ext cx="24553801" cy="12700"/>
            </a:xfrm>
            <a:prstGeom prst="line">
              <a:avLst/>
            </a:prstGeom>
            <a:ln w="25400" cap="flat">
              <a:solidFill>
                <a:srgbClr val="FFFFFF"/>
              </a:solidFill>
              <a:prstDash val="solid"/>
              <a:headEnd type="none" w="sm" len="sm"/>
              <a:tailEnd type="none" w="sm" len="sm"/>
            </a:ln>
          </p:spPr>
          <p:txBody>
            <a:bodyPr/>
            <a:lstStyle/>
            <a:p>
              <a:endParaRPr lang="en-US"/>
            </a:p>
          </p:txBody>
        </p:sp>
        <p:grpSp>
          <p:nvGrpSpPr>
            <p:cNvPr id="7" name="Group 7"/>
            <p:cNvGrpSpPr/>
            <p:nvPr/>
          </p:nvGrpSpPr>
          <p:grpSpPr>
            <a:xfrm rot="5400000">
              <a:off x="1354463" y="6649092"/>
              <a:ext cx="477503" cy="417815"/>
              <a:chOff x="0" y="0"/>
              <a:chExt cx="812800" cy="711200"/>
            </a:xfrm>
          </p:grpSpPr>
          <p:sp>
            <p:nvSpPr>
              <p:cNvPr id="8" name="Freeform 8"/>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en-US"/>
              </a:p>
            </p:txBody>
          </p:sp>
          <p:sp>
            <p:nvSpPr>
              <p:cNvPr id="9" name="TextBox 9"/>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grpSp>
          <p:nvGrpSpPr>
            <p:cNvPr id="10" name="Group 10"/>
            <p:cNvGrpSpPr/>
            <p:nvPr/>
          </p:nvGrpSpPr>
          <p:grpSpPr>
            <a:xfrm rot="-5400000">
              <a:off x="22577447" y="6649092"/>
              <a:ext cx="477503" cy="417815"/>
              <a:chOff x="0" y="0"/>
              <a:chExt cx="812800" cy="711200"/>
            </a:xfrm>
          </p:grpSpPr>
          <p:sp>
            <p:nvSpPr>
              <p:cNvPr id="11" name="Freeform 11"/>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en-US"/>
              </a:p>
            </p:txBody>
          </p:sp>
          <p:sp>
            <p:nvSpPr>
              <p:cNvPr id="12" name="TextBox 12"/>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grpSp>
          <p:nvGrpSpPr>
            <p:cNvPr id="13" name="Group 13"/>
            <p:cNvGrpSpPr/>
            <p:nvPr/>
          </p:nvGrpSpPr>
          <p:grpSpPr>
            <a:xfrm rot="-10800000">
              <a:off x="11953255" y="1371600"/>
              <a:ext cx="477503" cy="417815"/>
              <a:chOff x="0" y="0"/>
              <a:chExt cx="812800" cy="711200"/>
            </a:xfrm>
          </p:grpSpPr>
          <p:sp>
            <p:nvSpPr>
              <p:cNvPr id="14" name="Freeform 14"/>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en-US"/>
              </a:p>
            </p:txBody>
          </p:sp>
          <p:sp>
            <p:nvSpPr>
              <p:cNvPr id="15" name="TextBox 15"/>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grpSp>
          <p:nvGrpSpPr>
            <p:cNvPr id="16" name="Group 16"/>
            <p:cNvGrpSpPr/>
            <p:nvPr/>
          </p:nvGrpSpPr>
          <p:grpSpPr>
            <a:xfrm>
              <a:off x="11953255" y="11913885"/>
              <a:ext cx="477503" cy="417815"/>
              <a:chOff x="0" y="0"/>
              <a:chExt cx="812800" cy="711200"/>
            </a:xfrm>
          </p:grpSpPr>
          <p:sp>
            <p:nvSpPr>
              <p:cNvPr id="17" name="Freeform 17"/>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en-US"/>
              </a:p>
            </p:txBody>
          </p:sp>
          <p:sp>
            <p:nvSpPr>
              <p:cNvPr id="18" name="TextBox 18"/>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grpSp>
      <p:grpSp>
        <p:nvGrpSpPr>
          <p:cNvPr id="19" name="Group 19"/>
          <p:cNvGrpSpPr/>
          <p:nvPr/>
        </p:nvGrpSpPr>
        <p:grpSpPr>
          <a:xfrm>
            <a:off x="-251108" y="1624873"/>
            <a:ext cx="10503180" cy="1214558"/>
            <a:chOff x="0" y="0"/>
            <a:chExt cx="2766270" cy="319884"/>
          </a:xfrm>
        </p:grpSpPr>
        <p:sp>
          <p:nvSpPr>
            <p:cNvPr id="20" name="Freeform 20"/>
            <p:cNvSpPr/>
            <p:nvPr/>
          </p:nvSpPr>
          <p:spPr>
            <a:xfrm>
              <a:off x="0" y="0"/>
              <a:ext cx="2766270" cy="319884"/>
            </a:xfrm>
            <a:custGeom>
              <a:avLst/>
              <a:gdLst/>
              <a:ahLst/>
              <a:cxnLst/>
              <a:rect l="l" t="t" r="r" b="b"/>
              <a:pathLst>
                <a:path w="2766270" h="319884">
                  <a:moveTo>
                    <a:pt x="0" y="0"/>
                  </a:moveTo>
                  <a:lnTo>
                    <a:pt x="2766270" y="0"/>
                  </a:lnTo>
                  <a:lnTo>
                    <a:pt x="2766270" y="319884"/>
                  </a:lnTo>
                  <a:lnTo>
                    <a:pt x="0" y="319884"/>
                  </a:lnTo>
                  <a:close/>
                </a:path>
              </a:pathLst>
            </a:custGeom>
            <a:solidFill>
              <a:srgbClr val="558913"/>
            </a:solidFill>
            <a:ln w="38100" cap="sq">
              <a:solidFill>
                <a:srgbClr val="FFFFFF"/>
              </a:solidFill>
              <a:prstDash val="solid"/>
              <a:miter/>
            </a:ln>
          </p:spPr>
          <p:txBody>
            <a:bodyPr/>
            <a:lstStyle/>
            <a:p>
              <a:endParaRPr lang="en-US"/>
            </a:p>
          </p:txBody>
        </p:sp>
        <p:sp>
          <p:nvSpPr>
            <p:cNvPr id="21" name="TextBox 21"/>
            <p:cNvSpPr txBox="1"/>
            <p:nvPr/>
          </p:nvSpPr>
          <p:spPr>
            <a:xfrm>
              <a:off x="0" y="-47625"/>
              <a:ext cx="2766270" cy="367509"/>
            </a:xfrm>
            <a:prstGeom prst="rect">
              <a:avLst/>
            </a:prstGeom>
          </p:spPr>
          <p:txBody>
            <a:bodyPr lIns="50800" tIns="50800" rIns="50800" bIns="50800" rtlCol="0" anchor="ctr"/>
            <a:lstStyle/>
            <a:p>
              <a:pPr algn="ctr">
                <a:lnSpc>
                  <a:spcPts val="3359"/>
                </a:lnSpc>
              </a:pPr>
              <a:endParaRPr/>
            </a:p>
          </p:txBody>
        </p:sp>
      </p:grpSp>
      <p:sp>
        <p:nvSpPr>
          <p:cNvPr id="22" name="AutoShape 22"/>
          <p:cNvSpPr/>
          <p:nvPr/>
        </p:nvSpPr>
        <p:spPr>
          <a:xfrm>
            <a:off x="10162587" y="9731908"/>
            <a:ext cx="6492240" cy="0"/>
          </a:xfrm>
          <a:prstGeom prst="line">
            <a:avLst/>
          </a:prstGeom>
          <a:ln w="38100" cap="flat">
            <a:solidFill>
              <a:srgbClr val="FFFFFF"/>
            </a:solidFill>
            <a:prstDash val="solid"/>
            <a:headEnd type="none" w="sm" len="sm"/>
            <a:tailEnd type="triangle" w="lg" len="med"/>
          </a:ln>
        </p:spPr>
        <p:txBody>
          <a:bodyPr/>
          <a:lstStyle/>
          <a:p>
            <a:endParaRPr lang="en-US"/>
          </a:p>
        </p:txBody>
      </p:sp>
      <p:grpSp>
        <p:nvGrpSpPr>
          <p:cNvPr id="23" name="Group 23"/>
          <p:cNvGrpSpPr/>
          <p:nvPr/>
        </p:nvGrpSpPr>
        <p:grpSpPr>
          <a:xfrm>
            <a:off x="1620570" y="355456"/>
            <a:ext cx="6806810" cy="333375"/>
            <a:chOff x="0" y="0"/>
            <a:chExt cx="9075747" cy="444500"/>
          </a:xfrm>
        </p:grpSpPr>
        <p:grpSp>
          <p:nvGrpSpPr>
            <p:cNvPr id="24" name="Group 24"/>
            <p:cNvGrpSpPr/>
            <p:nvPr/>
          </p:nvGrpSpPr>
          <p:grpSpPr>
            <a:xfrm rot="5400000">
              <a:off x="-26425" y="48130"/>
              <a:ext cx="422795" cy="369945"/>
              <a:chOff x="0" y="0"/>
              <a:chExt cx="812800" cy="711200"/>
            </a:xfrm>
          </p:grpSpPr>
          <p:sp>
            <p:nvSpPr>
              <p:cNvPr id="25" name="Freeform 25"/>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AAFF3E"/>
              </a:solidFill>
            </p:spPr>
            <p:txBody>
              <a:bodyPr/>
              <a:lstStyle/>
              <a:p>
                <a:endParaRPr lang="en-US"/>
              </a:p>
            </p:txBody>
          </p:sp>
          <p:sp>
            <p:nvSpPr>
              <p:cNvPr id="26" name="TextBox 26"/>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sp>
          <p:nvSpPr>
            <p:cNvPr id="27" name="TextBox 27"/>
            <p:cNvSpPr txBox="1"/>
            <p:nvPr/>
          </p:nvSpPr>
          <p:spPr>
            <a:xfrm>
              <a:off x="5098319" y="0"/>
              <a:ext cx="3977428" cy="444500"/>
            </a:xfrm>
            <a:prstGeom prst="rect">
              <a:avLst/>
            </a:prstGeom>
          </p:spPr>
          <p:txBody>
            <a:bodyPr lIns="0" tIns="0" rIns="0" bIns="0" rtlCol="0" anchor="t">
              <a:spAutoFit/>
            </a:bodyPr>
            <a:lstStyle/>
            <a:p>
              <a:pPr algn="l">
                <a:lnSpc>
                  <a:spcPts val="2685"/>
                </a:lnSpc>
              </a:pPr>
              <a:r>
                <a:rPr lang="en-US" sz="2237">
                  <a:solidFill>
                    <a:srgbClr val="FFFFFF"/>
                  </a:solidFill>
                  <a:latin typeface="HK Modular"/>
                  <a:ea typeface="HK Modular"/>
                  <a:cs typeface="HK Modular"/>
                  <a:sym typeface="HK Modular"/>
                </a:rPr>
                <a:t>ORIENT</a:t>
              </a:r>
            </a:p>
          </p:txBody>
        </p:sp>
        <p:sp>
          <p:nvSpPr>
            <p:cNvPr id="28" name="TextBox 28"/>
            <p:cNvSpPr txBox="1"/>
            <p:nvPr/>
          </p:nvSpPr>
          <p:spPr>
            <a:xfrm>
              <a:off x="496945" y="0"/>
              <a:ext cx="3977428" cy="444500"/>
            </a:xfrm>
            <a:prstGeom prst="rect">
              <a:avLst/>
            </a:prstGeom>
          </p:spPr>
          <p:txBody>
            <a:bodyPr lIns="0" tIns="0" rIns="0" bIns="0" rtlCol="0" anchor="t">
              <a:spAutoFit/>
            </a:bodyPr>
            <a:lstStyle/>
            <a:p>
              <a:pPr algn="l">
                <a:lnSpc>
                  <a:spcPts val="2685"/>
                </a:lnSpc>
              </a:pPr>
              <a:r>
                <a:rPr lang="en-US" sz="2237">
                  <a:solidFill>
                    <a:srgbClr val="FFFFFF"/>
                  </a:solidFill>
                  <a:latin typeface="HK Modular"/>
                  <a:ea typeface="HK Modular"/>
                  <a:cs typeface="HK Modular"/>
                  <a:sym typeface="HK Modular"/>
                </a:rPr>
                <a:t>BY DESIGN:</a:t>
              </a:r>
            </a:p>
          </p:txBody>
        </p:sp>
      </p:grpSp>
      <p:sp>
        <p:nvSpPr>
          <p:cNvPr id="29" name="Freeform 29"/>
          <p:cNvSpPr/>
          <p:nvPr/>
        </p:nvSpPr>
        <p:spPr>
          <a:xfrm>
            <a:off x="4102296" y="2839431"/>
            <a:ext cx="10083409" cy="6044155"/>
          </a:xfrm>
          <a:custGeom>
            <a:avLst/>
            <a:gdLst/>
            <a:ahLst/>
            <a:cxnLst/>
            <a:rect l="l" t="t" r="r" b="b"/>
            <a:pathLst>
              <a:path w="10083409" h="6044155">
                <a:moveTo>
                  <a:pt x="0" y="0"/>
                </a:moveTo>
                <a:lnTo>
                  <a:pt x="10083408" y="0"/>
                </a:lnTo>
                <a:lnTo>
                  <a:pt x="10083408" y="6044154"/>
                </a:lnTo>
                <a:lnTo>
                  <a:pt x="0" y="6044154"/>
                </a:lnTo>
                <a:lnTo>
                  <a:pt x="0" y="0"/>
                </a:lnTo>
                <a:close/>
              </a:path>
            </a:pathLst>
          </a:custGeom>
          <a:blipFill>
            <a:blip r:embed="rId2"/>
            <a:stretch>
              <a:fillRect t="-257" b="-257"/>
            </a:stretch>
          </a:blipFill>
        </p:spPr>
        <p:txBody>
          <a:bodyPr/>
          <a:lstStyle/>
          <a:p>
            <a:endParaRPr lang="en-US"/>
          </a:p>
        </p:txBody>
      </p:sp>
      <p:sp>
        <p:nvSpPr>
          <p:cNvPr id="30" name="TextBox 30"/>
          <p:cNvSpPr txBox="1"/>
          <p:nvPr/>
        </p:nvSpPr>
        <p:spPr>
          <a:xfrm>
            <a:off x="1761126" y="1784477"/>
            <a:ext cx="9967117" cy="895350"/>
          </a:xfrm>
          <a:prstGeom prst="rect">
            <a:avLst/>
          </a:prstGeom>
        </p:spPr>
        <p:txBody>
          <a:bodyPr lIns="0" tIns="0" rIns="0" bIns="0" rtlCol="0" anchor="t">
            <a:spAutoFit/>
          </a:bodyPr>
          <a:lstStyle/>
          <a:p>
            <a:pPr marL="0" lvl="0" indent="0" algn="l">
              <a:lnSpc>
                <a:spcPts val="7085"/>
              </a:lnSpc>
              <a:spcBef>
                <a:spcPct val="0"/>
              </a:spcBef>
            </a:pPr>
            <a:r>
              <a:rPr lang="en-US" sz="5904">
                <a:solidFill>
                  <a:srgbClr val="AAFF3E"/>
                </a:solidFill>
                <a:latin typeface="HK Modular"/>
                <a:ea typeface="HK Modular"/>
                <a:cs typeface="HK Modular"/>
                <a:sym typeface="HK Modular"/>
              </a:rPr>
              <a:t>USE BY DESIGN</a:t>
            </a:r>
          </a:p>
        </p:txBody>
      </p:sp>
      <p:sp>
        <p:nvSpPr>
          <p:cNvPr id="31" name="Freeform 31"/>
          <p:cNvSpPr/>
          <p:nvPr/>
        </p:nvSpPr>
        <p:spPr>
          <a:xfrm>
            <a:off x="15667512" y="1179074"/>
            <a:ext cx="1546000" cy="1546000"/>
          </a:xfrm>
          <a:custGeom>
            <a:avLst/>
            <a:gdLst/>
            <a:ahLst/>
            <a:cxnLst/>
            <a:rect l="l" t="t" r="r" b="b"/>
            <a:pathLst>
              <a:path w="1546000" h="1546000">
                <a:moveTo>
                  <a:pt x="0" y="0"/>
                </a:moveTo>
                <a:lnTo>
                  <a:pt x="1546000" y="0"/>
                </a:lnTo>
                <a:lnTo>
                  <a:pt x="1546000" y="1546000"/>
                </a:lnTo>
                <a:lnTo>
                  <a:pt x="0" y="15460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1909">
                <a:alpha val="100000"/>
              </a:srgbClr>
            </a:gs>
            <a:gs pos="100000">
              <a:srgbClr val="73A65E">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0" y="0"/>
            <a:ext cx="18415360" cy="10287000"/>
            <a:chOff x="0" y="0"/>
            <a:chExt cx="24553814" cy="13716000"/>
          </a:xfrm>
        </p:grpSpPr>
        <p:sp>
          <p:nvSpPr>
            <p:cNvPr id="3" name="AutoShape 3"/>
            <p:cNvSpPr/>
            <p:nvPr/>
          </p:nvSpPr>
          <p:spPr>
            <a:xfrm flipV="1">
              <a:off x="7" y="1358900"/>
              <a:ext cx="24384000" cy="0"/>
            </a:xfrm>
            <a:prstGeom prst="line">
              <a:avLst/>
            </a:prstGeom>
            <a:ln w="25400" cap="flat">
              <a:solidFill>
                <a:srgbClr val="FFFFFF"/>
              </a:solidFill>
              <a:prstDash val="solid"/>
              <a:headEnd type="none" w="sm" len="sm"/>
              <a:tailEnd type="none" w="sm" len="sm"/>
            </a:ln>
          </p:spPr>
          <p:txBody>
            <a:bodyPr/>
            <a:lstStyle/>
            <a:p>
              <a:endParaRPr lang="en-US"/>
            </a:p>
          </p:txBody>
        </p:sp>
        <p:sp>
          <p:nvSpPr>
            <p:cNvPr id="4" name="AutoShape 4"/>
            <p:cNvSpPr/>
            <p:nvPr/>
          </p:nvSpPr>
          <p:spPr>
            <a:xfrm flipH="1">
              <a:off x="1384307" y="0"/>
              <a:ext cx="0" cy="13716000"/>
            </a:xfrm>
            <a:prstGeom prst="line">
              <a:avLst/>
            </a:prstGeom>
            <a:ln w="25400" cap="flat">
              <a:solidFill>
                <a:srgbClr val="FFFFFF"/>
              </a:solidFill>
              <a:prstDash val="solid"/>
              <a:headEnd type="none" w="sm" len="sm"/>
              <a:tailEnd type="none" w="sm" len="sm"/>
            </a:ln>
          </p:spPr>
          <p:txBody>
            <a:bodyPr/>
            <a:lstStyle/>
            <a:p>
              <a:endParaRPr lang="en-US"/>
            </a:p>
          </p:txBody>
        </p:sp>
        <p:sp>
          <p:nvSpPr>
            <p:cNvPr id="5" name="AutoShape 5"/>
            <p:cNvSpPr/>
            <p:nvPr/>
          </p:nvSpPr>
          <p:spPr>
            <a:xfrm>
              <a:off x="23025107" y="0"/>
              <a:ext cx="0" cy="13716000"/>
            </a:xfrm>
            <a:prstGeom prst="line">
              <a:avLst/>
            </a:prstGeom>
            <a:ln w="25400" cap="flat">
              <a:solidFill>
                <a:srgbClr val="FFFFFF"/>
              </a:solidFill>
              <a:prstDash val="solid"/>
              <a:headEnd type="none" w="sm" len="sm"/>
              <a:tailEnd type="none" w="sm" len="sm"/>
            </a:ln>
          </p:spPr>
          <p:txBody>
            <a:bodyPr/>
            <a:lstStyle/>
            <a:p>
              <a:endParaRPr lang="en-US"/>
            </a:p>
          </p:txBody>
        </p:sp>
        <p:sp>
          <p:nvSpPr>
            <p:cNvPr id="6" name="AutoShape 6"/>
            <p:cNvSpPr/>
            <p:nvPr/>
          </p:nvSpPr>
          <p:spPr>
            <a:xfrm flipV="1">
              <a:off x="7" y="12331700"/>
              <a:ext cx="24553801" cy="12700"/>
            </a:xfrm>
            <a:prstGeom prst="line">
              <a:avLst/>
            </a:prstGeom>
            <a:ln w="25400" cap="flat">
              <a:solidFill>
                <a:srgbClr val="FFFFFF"/>
              </a:solidFill>
              <a:prstDash val="solid"/>
              <a:headEnd type="none" w="sm" len="sm"/>
              <a:tailEnd type="none" w="sm" len="sm"/>
            </a:ln>
          </p:spPr>
          <p:txBody>
            <a:bodyPr/>
            <a:lstStyle/>
            <a:p>
              <a:endParaRPr lang="en-US"/>
            </a:p>
          </p:txBody>
        </p:sp>
        <p:grpSp>
          <p:nvGrpSpPr>
            <p:cNvPr id="7" name="Group 7"/>
            <p:cNvGrpSpPr/>
            <p:nvPr/>
          </p:nvGrpSpPr>
          <p:grpSpPr>
            <a:xfrm rot="5400000">
              <a:off x="1354463" y="6649092"/>
              <a:ext cx="477503" cy="417815"/>
              <a:chOff x="0" y="0"/>
              <a:chExt cx="812800" cy="711200"/>
            </a:xfrm>
          </p:grpSpPr>
          <p:sp>
            <p:nvSpPr>
              <p:cNvPr id="8" name="Freeform 8"/>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en-US"/>
              </a:p>
            </p:txBody>
          </p:sp>
          <p:sp>
            <p:nvSpPr>
              <p:cNvPr id="9" name="TextBox 9"/>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grpSp>
          <p:nvGrpSpPr>
            <p:cNvPr id="10" name="Group 10"/>
            <p:cNvGrpSpPr/>
            <p:nvPr/>
          </p:nvGrpSpPr>
          <p:grpSpPr>
            <a:xfrm rot="-5400000">
              <a:off x="22577447" y="6649092"/>
              <a:ext cx="477503" cy="417815"/>
              <a:chOff x="0" y="0"/>
              <a:chExt cx="812800" cy="711200"/>
            </a:xfrm>
          </p:grpSpPr>
          <p:sp>
            <p:nvSpPr>
              <p:cNvPr id="11" name="Freeform 11"/>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en-US"/>
              </a:p>
            </p:txBody>
          </p:sp>
          <p:sp>
            <p:nvSpPr>
              <p:cNvPr id="12" name="TextBox 12"/>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grpSp>
          <p:nvGrpSpPr>
            <p:cNvPr id="13" name="Group 13"/>
            <p:cNvGrpSpPr/>
            <p:nvPr/>
          </p:nvGrpSpPr>
          <p:grpSpPr>
            <a:xfrm rot="-10800000">
              <a:off x="11953255" y="1371600"/>
              <a:ext cx="477503" cy="417815"/>
              <a:chOff x="0" y="0"/>
              <a:chExt cx="812800" cy="711200"/>
            </a:xfrm>
          </p:grpSpPr>
          <p:sp>
            <p:nvSpPr>
              <p:cNvPr id="14" name="Freeform 14"/>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en-US"/>
              </a:p>
            </p:txBody>
          </p:sp>
          <p:sp>
            <p:nvSpPr>
              <p:cNvPr id="15" name="TextBox 15"/>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grpSp>
          <p:nvGrpSpPr>
            <p:cNvPr id="16" name="Group 16"/>
            <p:cNvGrpSpPr/>
            <p:nvPr/>
          </p:nvGrpSpPr>
          <p:grpSpPr>
            <a:xfrm>
              <a:off x="11953255" y="11913885"/>
              <a:ext cx="477503" cy="417815"/>
              <a:chOff x="0" y="0"/>
              <a:chExt cx="812800" cy="711200"/>
            </a:xfrm>
          </p:grpSpPr>
          <p:sp>
            <p:nvSpPr>
              <p:cNvPr id="17" name="Freeform 17"/>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en-US"/>
              </a:p>
            </p:txBody>
          </p:sp>
          <p:sp>
            <p:nvSpPr>
              <p:cNvPr id="18" name="TextBox 18"/>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grpSp>
      <p:grpSp>
        <p:nvGrpSpPr>
          <p:cNvPr id="19" name="Group 19"/>
          <p:cNvGrpSpPr/>
          <p:nvPr/>
        </p:nvGrpSpPr>
        <p:grpSpPr>
          <a:xfrm>
            <a:off x="-251108" y="1624873"/>
            <a:ext cx="10503180" cy="1214558"/>
            <a:chOff x="0" y="0"/>
            <a:chExt cx="2766270" cy="319884"/>
          </a:xfrm>
        </p:grpSpPr>
        <p:sp>
          <p:nvSpPr>
            <p:cNvPr id="20" name="Freeform 20"/>
            <p:cNvSpPr/>
            <p:nvPr/>
          </p:nvSpPr>
          <p:spPr>
            <a:xfrm>
              <a:off x="0" y="0"/>
              <a:ext cx="2766270" cy="319884"/>
            </a:xfrm>
            <a:custGeom>
              <a:avLst/>
              <a:gdLst/>
              <a:ahLst/>
              <a:cxnLst/>
              <a:rect l="l" t="t" r="r" b="b"/>
              <a:pathLst>
                <a:path w="2766270" h="319884">
                  <a:moveTo>
                    <a:pt x="0" y="0"/>
                  </a:moveTo>
                  <a:lnTo>
                    <a:pt x="2766270" y="0"/>
                  </a:lnTo>
                  <a:lnTo>
                    <a:pt x="2766270" y="319884"/>
                  </a:lnTo>
                  <a:lnTo>
                    <a:pt x="0" y="319884"/>
                  </a:lnTo>
                  <a:close/>
                </a:path>
              </a:pathLst>
            </a:custGeom>
            <a:solidFill>
              <a:srgbClr val="558913"/>
            </a:solidFill>
            <a:ln w="38100" cap="sq">
              <a:solidFill>
                <a:srgbClr val="FFFFFF"/>
              </a:solidFill>
              <a:prstDash val="solid"/>
              <a:miter/>
            </a:ln>
          </p:spPr>
          <p:txBody>
            <a:bodyPr/>
            <a:lstStyle/>
            <a:p>
              <a:endParaRPr lang="en-US"/>
            </a:p>
          </p:txBody>
        </p:sp>
        <p:sp>
          <p:nvSpPr>
            <p:cNvPr id="21" name="TextBox 21"/>
            <p:cNvSpPr txBox="1"/>
            <p:nvPr/>
          </p:nvSpPr>
          <p:spPr>
            <a:xfrm>
              <a:off x="0" y="-47625"/>
              <a:ext cx="2766270" cy="367509"/>
            </a:xfrm>
            <a:prstGeom prst="rect">
              <a:avLst/>
            </a:prstGeom>
          </p:spPr>
          <p:txBody>
            <a:bodyPr lIns="50800" tIns="50800" rIns="50800" bIns="50800" rtlCol="0" anchor="ctr"/>
            <a:lstStyle/>
            <a:p>
              <a:pPr algn="ctr">
                <a:lnSpc>
                  <a:spcPts val="3359"/>
                </a:lnSpc>
              </a:pPr>
              <a:endParaRPr/>
            </a:p>
          </p:txBody>
        </p:sp>
      </p:grpSp>
      <p:sp>
        <p:nvSpPr>
          <p:cNvPr id="22" name="AutoShape 22"/>
          <p:cNvSpPr/>
          <p:nvPr/>
        </p:nvSpPr>
        <p:spPr>
          <a:xfrm>
            <a:off x="10162587" y="9731908"/>
            <a:ext cx="6492240" cy="0"/>
          </a:xfrm>
          <a:prstGeom prst="line">
            <a:avLst/>
          </a:prstGeom>
          <a:ln w="38100" cap="flat">
            <a:solidFill>
              <a:srgbClr val="FFFFFF"/>
            </a:solidFill>
            <a:prstDash val="solid"/>
            <a:headEnd type="none" w="sm" len="sm"/>
            <a:tailEnd type="triangle" w="lg" len="med"/>
          </a:ln>
        </p:spPr>
        <p:txBody>
          <a:bodyPr/>
          <a:lstStyle/>
          <a:p>
            <a:endParaRPr lang="en-US"/>
          </a:p>
        </p:txBody>
      </p:sp>
      <p:grpSp>
        <p:nvGrpSpPr>
          <p:cNvPr id="23" name="Group 23"/>
          <p:cNvGrpSpPr/>
          <p:nvPr/>
        </p:nvGrpSpPr>
        <p:grpSpPr>
          <a:xfrm>
            <a:off x="1620570" y="355456"/>
            <a:ext cx="6806810" cy="333375"/>
            <a:chOff x="0" y="0"/>
            <a:chExt cx="9075747" cy="444500"/>
          </a:xfrm>
        </p:grpSpPr>
        <p:grpSp>
          <p:nvGrpSpPr>
            <p:cNvPr id="24" name="Group 24"/>
            <p:cNvGrpSpPr/>
            <p:nvPr/>
          </p:nvGrpSpPr>
          <p:grpSpPr>
            <a:xfrm rot="5400000">
              <a:off x="-26425" y="48130"/>
              <a:ext cx="422795" cy="369945"/>
              <a:chOff x="0" y="0"/>
              <a:chExt cx="812800" cy="711200"/>
            </a:xfrm>
          </p:grpSpPr>
          <p:sp>
            <p:nvSpPr>
              <p:cNvPr id="25" name="Freeform 25"/>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AAFF3E"/>
              </a:solidFill>
            </p:spPr>
            <p:txBody>
              <a:bodyPr/>
              <a:lstStyle/>
              <a:p>
                <a:endParaRPr lang="en-US"/>
              </a:p>
            </p:txBody>
          </p:sp>
          <p:sp>
            <p:nvSpPr>
              <p:cNvPr id="26" name="TextBox 26"/>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sp>
          <p:nvSpPr>
            <p:cNvPr id="27" name="TextBox 27"/>
            <p:cNvSpPr txBox="1"/>
            <p:nvPr/>
          </p:nvSpPr>
          <p:spPr>
            <a:xfrm>
              <a:off x="5098319" y="0"/>
              <a:ext cx="3977428" cy="444500"/>
            </a:xfrm>
            <a:prstGeom prst="rect">
              <a:avLst/>
            </a:prstGeom>
          </p:spPr>
          <p:txBody>
            <a:bodyPr lIns="0" tIns="0" rIns="0" bIns="0" rtlCol="0" anchor="t">
              <a:spAutoFit/>
            </a:bodyPr>
            <a:lstStyle/>
            <a:p>
              <a:pPr algn="l">
                <a:lnSpc>
                  <a:spcPts val="2685"/>
                </a:lnSpc>
              </a:pPr>
              <a:r>
                <a:rPr lang="en-US" sz="2237">
                  <a:solidFill>
                    <a:srgbClr val="FFFFFF"/>
                  </a:solidFill>
                  <a:latin typeface="HK Modular"/>
                  <a:ea typeface="HK Modular"/>
                  <a:cs typeface="HK Modular"/>
                  <a:sym typeface="HK Modular"/>
                </a:rPr>
                <a:t>DECIDE</a:t>
              </a:r>
            </a:p>
          </p:txBody>
        </p:sp>
        <p:sp>
          <p:nvSpPr>
            <p:cNvPr id="28" name="TextBox 28"/>
            <p:cNvSpPr txBox="1"/>
            <p:nvPr/>
          </p:nvSpPr>
          <p:spPr>
            <a:xfrm>
              <a:off x="496945" y="0"/>
              <a:ext cx="3977428" cy="444500"/>
            </a:xfrm>
            <a:prstGeom prst="rect">
              <a:avLst/>
            </a:prstGeom>
          </p:spPr>
          <p:txBody>
            <a:bodyPr lIns="0" tIns="0" rIns="0" bIns="0" rtlCol="0" anchor="t">
              <a:spAutoFit/>
            </a:bodyPr>
            <a:lstStyle/>
            <a:p>
              <a:pPr algn="l">
                <a:lnSpc>
                  <a:spcPts val="2685"/>
                </a:lnSpc>
              </a:pPr>
              <a:r>
                <a:rPr lang="en-US" sz="2237">
                  <a:solidFill>
                    <a:srgbClr val="FFFFFF"/>
                  </a:solidFill>
                  <a:latin typeface="HK Modular"/>
                  <a:ea typeface="HK Modular"/>
                  <a:cs typeface="HK Modular"/>
                  <a:sym typeface="HK Modular"/>
                </a:rPr>
                <a:t>BY DESIGN:</a:t>
              </a:r>
            </a:p>
          </p:txBody>
        </p:sp>
      </p:grpSp>
      <p:sp>
        <p:nvSpPr>
          <p:cNvPr id="29" name="Freeform 29"/>
          <p:cNvSpPr/>
          <p:nvPr/>
        </p:nvSpPr>
        <p:spPr>
          <a:xfrm>
            <a:off x="3781263" y="2839431"/>
            <a:ext cx="10725475" cy="6059893"/>
          </a:xfrm>
          <a:custGeom>
            <a:avLst/>
            <a:gdLst/>
            <a:ahLst/>
            <a:cxnLst/>
            <a:rect l="l" t="t" r="r" b="b"/>
            <a:pathLst>
              <a:path w="10725475" h="6059893">
                <a:moveTo>
                  <a:pt x="0" y="0"/>
                </a:moveTo>
                <a:lnTo>
                  <a:pt x="10725474" y="0"/>
                </a:lnTo>
                <a:lnTo>
                  <a:pt x="10725474" y="6059893"/>
                </a:lnTo>
                <a:lnTo>
                  <a:pt x="0" y="6059893"/>
                </a:lnTo>
                <a:lnTo>
                  <a:pt x="0" y="0"/>
                </a:lnTo>
                <a:close/>
              </a:path>
            </a:pathLst>
          </a:custGeom>
          <a:blipFill>
            <a:blip r:embed="rId2"/>
            <a:stretch>
              <a:fillRect/>
            </a:stretch>
          </a:blipFill>
        </p:spPr>
        <p:txBody>
          <a:bodyPr/>
          <a:lstStyle/>
          <a:p>
            <a:endParaRPr lang="en-US"/>
          </a:p>
        </p:txBody>
      </p:sp>
      <p:sp>
        <p:nvSpPr>
          <p:cNvPr id="30" name="TextBox 30"/>
          <p:cNvSpPr txBox="1"/>
          <p:nvPr/>
        </p:nvSpPr>
        <p:spPr>
          <a:xfrm>
            <a:off x="1761126" y="1784477"/>
            <a:ext cx="9967117" cy="895350"/>
          </a:xfrm>
          <a:prstGeom prst="rect">
            <a:avLst/>
          </a:prstGeom>
        </p:spPr>
        <p:txBody>
          <a:bodyPr lIns="0" tIns="0" rIns="0" bIns="0" rtlCol="0" anchor="t">
            <a:spAutoFit/>
          </a:bodyPr>
          <a:lstStyle/>
          <a:p>
            <a:pPr marL="0" lvl="0" indent="0" algn="l">
              <a:lnSpc>
                <a:spcPts val="7085"/>
              </a:lnSpc>
              <a:spcBef>
                <a:spcPct val="0"/>
              </a:spcBef>
            </a:pPr>
            <a:r>
              <a:rPr lang="en-US" sz="5904">
                <a:solidFill>
                  <a:srgbClr val="AAFF3E"/>
                </a:solidFill>
                <a:latin typeface="HK Modular"/>
                <a:ea typeface="HK Modular"/>
                <a:cs typeface="HK Modular"/>
                <a:sym typeface="HK Modular"/>
              </a:rPr>
              <a:t>USE BY DESIGN</a:t>
            </a:r>
          </a:p>
        </p:txBody>
      </p:sp>
      <p:sp>
        <p:nvSpPr>
          <p:cNvPr id="31" name="Freeform 31"/>
          <p:cNvSpPr/>
          <p:nvPr/>
        </p:nvSpPr>
        <p:spPr>
          <a:xfrm>
            <a:off x="15715087" y="1100331"/>
            <a:ext cx="1446271" cy="1633365"/>
          </a:xfrm>
          <a:custGeom>
            <a:avLst/>
            <a:gdLst/>
            <a:ahLst/>
            <a:cxnLst/>
            <a:rect l="l" t="t" r="r" b="b"/>
            <a:pathLst>
              <a:path w="1446271" h="1633365">
                <a:moveTo>
                  <a:pt x="0" y="0"/>
                </a:moveTo>
                <a:lnTo>
                  <a:pt x="1446270" y="0"/>
                </a:lnTo>
                <a:lnTo>
                  <a:pt x="1446270" y="1633365"/>
                </a:lnTo>
                <a:lnTo>
                  <a:pt x="0" y="163336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1909">
                <a:alpha val="100000"/>
              </a:srgbClr>
            </a:gs>
            <a:gs pos="100000">
              <a:srgbClr val="73A65E">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0" y="0"/>
            <a:ext cx="18415360" cy="10287000"/>
            <a:chOff x="0" y="0"/>
            <a:chExt cx="24553814" cy="13716000"/>
          </a:xfrm>
        </p:grpSpPr>
        <p:sp>
          <p:nvSpPr>
            <p:cNvPr id="3" name="AutoShape 3"/>
            <p:cNvSpPr/>
            <p:nvPr/>
          </p:nvSpPr>
          <p:spPr>
            <a:xfrm flipV="1">
              <a:off x="7" y="1358900"/>
              <a:ext cx="24384000" cy="0"/>
            </a:xfrm>
            <a:prstGeom prst="line">
              <a:avLst/>
            </a:prstGeom>
            <a:ln w="25400" cap="flat">
              <a:solidFill>
                <a:srgbClr val="FFFFFF"/>
              </a:solidFill>
              <a:prstDash val="solid"/>
              <a:headEnd type="none" w="sm" len="sm"/>
              <a:tailEnd type="none" w="sm" len="sm"/>
            </a:ln>
          </p:spPr>
          <p:txBody>
            <a:bodyPr/>
            <a:lstStyle/>
            <a:p>
              <a:endParaRPr lang="en-US"/>
            </a:p>
          </p:txBody>
        </p:sp>
        <p:sp>
          <p:nvSpPr>
            <p:cNvPr id="4" name="AutoShape 4"/>
            <p:cNvSpPr/>
            <p:nvPr/>
          </p:nvSpPr>
          <p:spPr>
            <a:xfrm flipH="1">
              <a:off x="1384307" y="0"/>
              <a:ext cx="0" cy="13716000"/>
            </a:xfrm>
            <a:prstGeom prst="line">
              <a:avLst/>
            </a:prstGeom>
            <a:ln w="25400" cap="flat">
              <a:solidFill>
                <a:srgbClr val="FFFFFF"/>
              </a:solidFill>
              <a:prstDash val="solid"/>
              <a:headEnd type="none" w="sm" len="sm"/>
              <a:tailEnd type="none" w="sm" len="sm"/>
            </a:ln>
          </p:spPr>
          <p:txBody>
            <a:bodyPr/>
            <a:lstStyle/>
            <a:p>
              <a:endParaRPr lang="en-US"/>
            </a:p>
          </p:txBody>
        </p:sp>
        <p:sp>
          <p:nvSpPr>
            <p:cNvPr id="5" name="AutoShape 5"/>
            <p:cNvSpPr/>
            <p:nvPr/>
          </p:nvSpPr>
          <p:spPr>
            <a:xfrm>
              <a:off x="23025107" y="0"/>
              <a:ext cx="0" cy="13716000"/>
            </a:xfrm>
            <a:prstGeom prst="line">
              <a:avLst/>
            </a:prstGeom>
            <a:ln w="25400" cap="flat">
              <a:solidFill>
                <a:srgbClr val="FFFFFF"/>
              </a:solidFill>
              <a:prstDash val="solid"/>
              <a:headEnd type="none" w="sm" len="sm"/>
              <a:tailEnd type="none" w="sm" len="sm"/>
            </a:ln>
          </p:spPr>
          <p:txBody>
            <a:bodyPr/>
            <a:lstStyle/>
            <a:p>
              <a:endParaRPr lang="en-US"/>
            </a:p>
          </p:txBody>
        </p:sp>
        <p:sp>
          <p:nvSpPr>
            <p:cNvPr id="6" name="AutoShape 6"/>
            <p:cNvSpPr/>
            <p:nvPr/>
          </p:nvSpPr>
          <p:spPr>
            <a:xfrm flipV="1">
              <a:off x="7" y="12331700"/>
              <a:ext cx="24553801" cy="12700"/>
            </a:xfrm>
            <a:prstGeom prst="line">
              <a:avLst/>
            </a:prstGeom>
            <a:ln w="25400" cap="flat">
              <a:solidFill>
                <a:srgbClr val="FFFFFF"/>
              </a:solidFill>
              <a:prstDash val="solid"/>
              <a:headEnd type="none" w="sm" len="sm"/>
              <a:tailEnd type="none" w="sm" len="sm"/>
            </a:ln>
          </p:spPr>
          <p:txBody>
            <a:bodyPr/>
            <a:lstStyle/>
            <a:p>
              <a:endParaRPr lang="en-US"/>
            </a:p>
          </p:txBody>
        </p:sp>
        <p:grpSp>
          <p:nvGrpSpPr>
            <p:cNvPr id="7" name="Group 7"/>
            <p:cNvGrpSpPr/>
            <p:nvPr/>
          </p:nvGrpSpPr>
          <p:grpSpPr>
            <a:xfrm rot="5400000">
              <a:off x="1354463" y="6649092"/>
              <a:ext cx="477503" cy="417815"/>
              <a:chOff x="0" y="0"/>
              <a:chExt cx="812800" cy="711200"/>
            </a:xfrm>
          </p:grpSpPr>
          <p:sp>
            <p:nvSpPr>
              <p:cNvPr id="8" name="Freeform 8"/>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en-US"/>
              </a:p>
            </p:txBody>
          </p:sp>
          <p:sp>
            <p:nvSpPr>
              <p:cNvPr id="9" name="TextBox 9"/>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grpSp>
          <p:nvGrpSpPr>
            <p:cNvPr id="10" name="Group 10"/>
            <p:cNvGrpSpPr/>
            <p:nvPr/>
          </p:nvGrpSpPr>
          <p:grpSpPr>
            <a:xfrm rot="-5400000">
              <a:off x="22577447" y="6649092"/>
              <a:ext cx="477503" cy="417815"/>
              <a:chOff x="0" y="0"/>
              <a:chExt cx="812800" cy="711200"/>
            </a:xfrm>
          </p:grpSpPr>
          <p:sp>
            <p:nvSpPr>
              <p:cNvPr id="11" name="Freeform 11"/>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en-US"/>
              </a:p>
            </p:txBody>
          </p:sp>
          <p:sp>
            <p:nvSpPr>
              <p:cNvPr id="12" name="TextBox 12"/>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grpSp>
          <p:nvGrpSpPr>
            <p:cNvPr id="13" name="Group 13"/>
            <p:cNvGrpSpPr/>
            <p:nvPr/>
          </p:nvGrpSpPr>
          <p:grpSpPr>
            <a:xfrm rot="-10800000">
              <a:off x="11953255" y="1371600"/>
              <a:ext cx="477503" cy="417815"/>
              <a:chOff x="0" y="0"/>
              <a:chExt cx="812800" cy="711200"/>
            </a:xfrm>
          </p:grpSpPr>
          <p:sp>
            <p:nvSpPr>
              <p:cNvPr id="14" name="Freeform 14"/>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en-US"/>
              </a:p>
            </p:txBody>
          </p:sp>
          <p:sp>
            <p:nvSpPr>
              <p:cNvPr id="15" name="TextBox 15"/>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grpSp>
          <p:nvGrpSpPr>
            <p:cNvPr id="16" name="Group 16"/>
            <p:cNvGrpSpPr/>
            <p:nvPr/>
          </p:nvGrpSpPr>
          <p:grpSpPr>
            <a:xfrm>
              <a:off x="11953255" y="11913885"/>
              <a:ext cx="477503" cy="417815"/>
              <a:chOff x="0" y="0"/>
              <a:chExt cx="812800" cy="711200"/>
            </a:xfrm>
          </p:grpSpPr>
          <p:sp>
            <p:nvSpPr>
              <p:cNvPr id="17" name="Freeform 17"/>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FFFFF"/>
              </a:solidFill>
            </p:spPr>
            <p:txBody>
              <a:bodyPr/>
              <a:lstStyle/>
              <a:p>
                <a:endParaRPr lang="en-US"/>
              </a:p>
            </p:txBody>
          </p:sp>
          <p:sp>
            <p:nvSpPr>
              <p:cNvPr id="18" name="TextBox 18"/>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grpSp>
      <p:grpSp>
        <p:nvGrpSpPr>
          <p:cNvPr id="19" name="Group 19"/>
          <p:cNvGrpSpPr/>
          <p:nvPr/>
        </p:nvGrpSpPr>
        <p:grpSpPr>
          <a:xfrm>
            <a:off x="-251108" y="1624873"/>
            <a:ext cx="10503180" cy="1214558"/>
            <a:chOff x="0" y="0"/>
            <a:chExt cx="2766270" cy="319884"/>
          </a:xfrm>
        </p:grpSpPr>
        <p:sp>
          <p:nvSpPr>
            <p:cNvPr id="20" name="Freeform 20"/>
            <p:cNvSpPr/>
            <p:nvPr/>
          </p:nvSpPr>
          <p:spPr>
            <a:xfrm>
              <a:off x="0" y="0"/>
              <a:ext cx="2766270" cy="319884"/>
            </a:xfrm>
            <a:custGeom>
              <a:avLst/>
              <a:gdLst/>
              <a:ahLst/>
              <a:cxnLst/>
              <a:rect l="l" t="t" r="r" b="b"/>
              <a:pathLst>
                <a:path w="2766270" h="319884">
                  <a:moveTo>
                    <a:pt x="0" y="0"/>
                  </a:moveTo>
                  <a:lnTo>
                    <a:pt x="2766270" y="0"/>
                  </a:lnTo>
                  <a:lnTo>
                    <a:pt x="2766270" y="319884"/>
                  </a:lnTo>
                  <a:lnTo>
                    <a:pt x="0" y="319884"/>
                  </a:lnTo>
                  <a:close/>
                </a:path>
              </a:pathLst>
            </a:custGeom>
            <a:solidFill>
              <a:srgbClr val="558913"/>
            </a:solidFill>
            <a:ln w="38100" cap="sq">
              <a:solidFill>
                <a:srgbClr val="FFFFFF"/>
              </a:solidFill>
              <a:prstDash val="solid"/>
              <a:miter/>
            </a:ln>
          </p:spPr>
          <p:txBody>
            <a:bodyPr/>
            <a:lstStyle/>
            <a:p>
              <a:endParaRPr lang="en-US"/>
            </a:p>
          </p:txBody>
        </p:sp>
        <p:sp>
          <p:nvSpPr>
            <p:cNvPr id="21" name="TextBox 21"/>
            <p:cNvSpPr txBox="1"/>
            <p:nvPr/>
          </p:nvSpPr>
          <p:spPr>
            <a:xfrm>
              <a:off x="0" y="-47625"/>
              <a:ext cx="2766270" cy="367509"/>
            </a:xfrm>
            <a:prstGeom prst="rect">
              <a:avLst/>
            </a:prstGeom>
          </p:spPr>
          <p:txBody>
            <a:bodyPr lIns="50800" tIns="50800" rIns="50800" bIns="50800" rtlCol="0" anchor="ctr"/>
            <a:lstStyle/>
            <a:p>
              <a:pPr algn="ctr">
                <a:lnSpc>
                  <a:spcPts val="3359"/>
                </a:lnSpc>
              </a:pPr>
              <a:endParaRPr/>
            </a:p>
          </p:txBody>
        </p:sp>
      </p:grpSp>
      <p:sp>
        <p:nvSpPr>
          <p:cNvPr id="22" name="AutoShape 22"/>
          <p:cNvSpPr/>
          <p:nvPr/>
        </p:nvSpPr>
        <p:spPr>
          <a:xfrm>
            <a:off x="10162587" y="9731908"/>
            <a:ext cx="6492240" cy="0"/>
          </a:xfrm>
          <a:prstGeom prst="line">
            <a:avLst/>
          </a:prstGeom>
          <a:ln w="38100" cap="flat">
            <a:solidFill>
              <a:srgbClr val="FFFFFF"/>
            </a:solidFill>
            <a:prstDash val="solid"/>
            <a:headEnd type="none" w="sm" len="sm"/>
            <a:tailEnd type="triangle" w="lg" len="med"/>
          </a:ln>
        </p:spPr>
        <p:txBody>
          <a:bodyPr/>
          <a:lstStyle/>
          <a:p>
            <a:endParaRPr lang="en-US"/>
          </a:p>
        </p:txBody>
      </p:sp>
      <p:grpSp>
        <p:nvGrpSpPr>
          <p:cNvPr id="23" name="Group 23"/>
          <p:cNvGrpSpPr/>
          <p:nvPr/>
        </p:nvGrpSpPr>
        <p:grpSpPr>
          <a:xfrm>
            <a:off x="1620570" y="355456"/>
            <a:ext cx="6806810" cy="333375"/>
            <a:chOff x="0" y="0"/>
            <a:chExt cx="9075747" cy="444500"/>
          </a:xfrm>
        </p:grpSpPr>
        <p:grpSp>
          <p:nvGrpSpPr>
            <p:cNvPr id="24" name="Group 24"/>
            <p:cNvGrpSpPr/>
            <p:nvPr/>
          </p:nvGrpSpPr>
          <p:grpSpPr>
            <a:xfrm rot="5400000">
              <a:off x="-26425" y="48130"/>
              <a:ext cx="422795" cy="369945"/>
              <a:chOff x="0" y="0"/>
              <a:chExt cx="812800" cy="711200"/>
            </a:xfrm>
          </p:grpSpPr>
          <p:sp>
            <p:nvSpPr>
              <p:cNvPr id="25" name="Freeform 25"/>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AAFF3E"/>
              </a:solidFill>
            </p:spPr>
            <p:txBody>
              <a:bodyPr/>
              <a:lstStyle/>
              <a:p>
                <a:endParaRPr lang="en-US"/>
              </a:p>
            </p:txBody>
          </p:sp>
          <p:sp>
            <p:nvSpPr>
              <p:cNvPr id="26" name="TextBox 26"/>
              <p:cNvSpPr txBox="1"/>
              <p:nvPr/>
            </p:nvSpPr>
            <p:spPr>
              <a:xfrm>
                <a:off x="127000" y="282575"/>
                <a:ext cx="558800" cy="377825"/>
              </a:xfrm>
              <a:prstGeom prst="rect">
                <a:avLst/>
              </a:prstGeom>
            </p:spPr>
            <p:txBody>
              <a:bodyPr lIns="50800" tIns="50800" rIns="50800" bIns="50800" rtlCol="0" anchor="ctr"/>
              <a:lstStyle/>
              <a:p>
                <a:pPr algn="ctr">
                  <a:lnSpc>
                    <a:spcPts val="3359"/>
                  </a:lnSpc>
                </a:pPr>
                <a:endParaRPr/>
              </a:p>
            </p:txBody>
          </p:sp>
        </p:grpSp>
        <p:sp>
          <p:nvSpPr>
            <p:cNvPr id="27" name="TextBox 27"/>
            <p:cNvSpPr txBox="1"/>
            <p:nvPr/>
          </p:nvSpPr>
          <p:spPr>
            <a:xfrm>
              <a:off x="5098319" y="0"/>
              <a:ext cx="3977428" cy="444500"/>
            </a:xfrm>
            <a:prstGeom prst="rect">
              <a:avLst/>
            </a:prstGeom>
          </p:spPr>
          <p:txBody>
            <a:bodyPr lIns="0" tIns="0" rIns="0" bIns="0" rtlCol="0" anchor="t">
              <a:spAutoFit/>
            </a:bodyPr>
            <a:lstStyle/>
            <a:p>
              <a:pPr algn="l">
                <a:lnSpc>
                  <a:spcPts val="2685"/>
                </a:lnSpc>
              </a:pPr>
              <a:r>
                <a:rPr lang="en-US" sz="2237">
                  <a:solidFill>
                    <a:srgbClr val="FFFFFF"/>
                  </a:solidFill>
                  <a:latin typeface="HK Modular"/>
                  <a:ea typeface="HK Modular"/>
                  <a:cs typeface="HK Modular"/>
                  <a:sym typeface="HK Modular"/>
                </a:rPr>
                <a:t>ACT</a:t>
              </a:r>
            </a:p>
          </p:txBody>
        </p:sp>
        <p:sp>
          <p:nvSpPr>
            <p:cNvPr id="28" name="TextBox 28"/>
            <p:cNvSpPr txBox="1"/>
            <p:nvPr/>
          </p:nvSpPr>
          <p:spPr>
            <a:xfrm>
              <a:off x="496945" y="0"/>
              <a:ext cx="3977428" cy="444500"/>
            </a:xfrm>
            <a:prstGeom prst="rect">
              <a:avLst/>
            </a:prstGeom>
          </p:spPr>
          <p:txBody>
            <a:bodyPr lIns="0" tIns="0" rIns="0" bIns="0" rtlCol="0" anchor="t">
              <a:spAutoFit/>
            </a:bodyPr>
            <a:lstStyle/>
            <a:p>
              <a:pPr algn="l">
                <a:lnSpc>
                  <a:spcPts val="2685"/>
                </a:lnSpc>
              </a:pPr>
              <a:r>
                <a:rPr lang="en-US" sz="2237">
                  <a:solidFill>
                    <a:srgbClr val="FFFFFF"/>
                  </a:solidFill>
                  <a:latin typeface="HK Modular"/>
                  <a:ea typeface="HK Modular"/>
                  <a:cs typeface="HK Modular"/>
                  <a:sym typeface="HK Modular"/>
                </a:rPr>
                <a:t>BY DESIGN:</a:t>
              </a:r>
            </a:p>
          </p:txBody>
        </p:sp>
      </p:grpSp>
      <p:sp>
        <p:nvSpPr>
          <p:cNvPr id="29" name="Freeform 29"/>
          <p:cNvSpPr/>
          <p:nvPr/>
        </p:nvSpPr>
        <p:spPr>
          <a:xfrm>
            <a:off x="4361821" y="2839431"/>
            <a:ext cx="9691718" cy="6020980"/>
          </a:xfrm>
          <a:custGeom>
            <a:avLst/>
            <a:gdLst/>
            <a:ahLst/>
            <a:cxnLst/>
            <a:rect l="l" t="t" r="r" b="b"/>
            <a:pathLst>
              <a:path w="9691718" h="6020980">
                <a:moveTo>
                  <a:pt x="0" y="0"/>
                </a:moveTo>
                <a:lnTo>
                  <a:pt x="9691718" y="0"/>
                </a:lnTo>
                <a:lnTo>
                  <a:pt x="9691718" y="6020979"/>
                </a:lnTo>
                <a:lnTo>
                  <a:pt x="0" y="6020979"/>
                </a:lnTo>
                <a:lnTo>
                  <a:pt x="0" y="0"/>
                </a:lnTo>
                <a:close/>
              </a:path>
            </a:pathLst>
          </a:custGeom>
          <a:blipFill>
            <a:blip r:embed="rId2"/>
            <a:stretch>
              <a:fillRect/>
            </a:stretch>
          </a:blipFill>
        </p:spPr>
        <p:txBody>
          <a:bodyPr/>
          <a:lstStyle/>
          <a:p>
            <a:endParaRPr lang="en-US"/>
          </a:p>
        </p:txBody>
      </p:sp>
      <p:sp>
        <p:nvSpPr>
          <p:cNvPr id="30" name="TextBox 30"/>
          <p:cNvSpPr txBox="1"/>
          <p:nvPr/>
        </p:nvSpPr>
        <p:spPr>
          <a:xfrm>
            <a:off x="1761126" y="1784477"/>
            <a:ext cx="9967117" cy="895350"/>
          </a:xfrm>
          <a:prstGeom prst="rect">
            <a:avLst/>
          </a:prstGeom>
        </p:spPr>
        <p:txBody>
          <a:bodyPr lIns="0" tIns="0" rIns="0" bIns="0" rtlCol="0" anchor="t">
            <a:spAutoFit/>
          </a:bodyPr>
          <a:lstStyle/>
          <a:p>
            <a:pPr marL="0" lvl="0" indent="0" algn="l">
              <a:lnSpc>
                <a:spcPts val="7085"/>
              </a:lnSpc>
              <a:spcBef>
                <a:spcPct val="0"/>
              </a:spcBef>
            </a:pPr>
            <a:r>
              <a:rPr lang="en-US" sz="5904">
                <a:solidFill>
                  <a:srgbClr val="AAFF3E"/>
                </a:solidFill>
                <a:latin typeface="HK Modular"/>
                <a:ea typeface="HK Modular"/>
                <a:cs typeface="HK Modular"/>
                <a:sym typeface="HK Modular"/>
              </a:rPr>
              <a:t>USE BY DESIGN</a:t>
            </a:r>
          </a:p>
        </p:txBody>
      </p:sp>
      <p:sp>
        <p:nvSpPr>
          <p:cNvPr id="31" name="Freeform 31"/>
          <p:cNvSpPr/>
          <p:nvPr/>
        </p:nvSpPr>
        <p:spPr>
          <a:xfrm>
            <a:off x="15521251" y="1206066"/>
            <a:ext cx="1591788" cy="1633365"/>
          </a:xfrm>
          <a:custGeom>
            <a:avLst/>
            <a:gdLst/>
            <a:ahLst/>
            <a:cxnLst/>
            <a:rect l="l" t="t" r="r" b="b"/>
            <a:pathLst>
              <a:path w="1591788" h="1633365">
                <a:moveTo>
                  <a:pt x="0" y="0"/>
                </a:moveTo>
                <a:lnTo>
                  <a:pt x="1591788" y="0"/>
                </a:lnTo>
                <a:lnTo>
                  <a:pt x="1591788" y="1633365"/>
                </a:lnTo>
                <a:lnTo>
                  <a:pt x="0" y="163336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659</Words>
  <Application>Microsoft Macintosh PowerPoint</Application>
  <PresentationFormat>Custom</PresentationFormat>
  <Paragraphs>180</Paragraphs>
  <Slides>24</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Calibri</vt:lpstr>
      <vt:lpstr>Open Sauce Bold</vt:lpstr>
      <vt:lpstr>HK Modular</vt:lpstr>
      <vt:lpstr>Montserrat Bold</vt:lpstr>
      <vt:lpstr>Montserrat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OODA Loops</dc:title>
  <cp:lastModifiedBy>Luke Pearson</cp:lastModifiedBy>
  <cp:revision>2</cp:revision>
  <dcterms:created xsi:type="dcterms:W3CDTF">2006-08-16T00:00:00Z</dcterms:created>
  <dcterms:modified xsi:type="dcterms:W3CDTF">2024-11-19T05:35:47Z</dcterms:modified>
  <dc:identifier>DAGVkaePSZc</dc:identifier>
</cp:coreProperties>
</file>